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34"/>
  </p:notesMasterIdLst>
  <p:sldIdLst>
    <p:sldId id="289" r:id="rId2"/>
    <p:sldId id="290" r:id="rId3"/>
    <p:sldId id="291" r:id="rId4"/>
    <p:sldId id="292" r:id="rId5"/>
    <p:sldId id="293" r:id="rId6"/>
    <p:sldId id="294" r:id="rId7"/>
    <p:sldId id="272" r:id="rId8"/>
    <p:sldId id="295" r:id="rId9"/>
    <p:sldId id="296" r:id="rId10"/>
    <p:sldId id="262" r:id="rId11"/>
    <p:sldId id="287" r:id="rId12"/>
    <p:sldId id="288" r:id="rId13"/>
    <p:sldId id="28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14" r:id="rId26"/>
    <p:sldId id="312" r:id="rId27"/>
    <p:sldId id="315" r:id="rId28"/>
    <p:sldId id="316" r:id="rId29"/>
    <p:sldId id="317" r:id="rId30"/>
    <p:sldId id="318" r:id="rId31"/>
    <p:sldId id="319" r:id="rId32"/>
    <p:sldId id="313" r:id="rId33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35"/>
      <p:bold r:id="rId36"/>
    </p:embeddedFont>
    <p:embeddedFont>
      <p:font typeface="Nixie One" panose="020B0604020202020204" charset="0"/>
      <p:regular r:id="rId37"/>
    </p:embeddedFont>
    <p:embeddedFont>
      <p:font typeface="Helvetica Neue" panose="020B0604020202020204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  <p:embeddedFont>
      <p:font typeface="Muli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66D840-181A-45B2-9E69-3F7A8B1450C9}">
  <a:tblStyle styleId="{FB66D840-181A-45B2-9E69-3F7A8B1450C9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666" y="78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Decision Tree</c:v>
                </c:pt>
                <c:pt idx="1">
                  <c:v>KNN</c:v>
                </c:pt>
                <c:pt idx="2">
                  <c:v>Logistic Regression</c:v>
                </c:pt>
                <c:pt idx="3">
                  <c:v>SVM</c:v>
                </c:pt>
                <c:pt idx="4">
                  <c:v>ANN</c:v>
                </c:pt>
                <c:pt idx="5">
                  <c:v>XGB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0.6</c:v>
                </c:pt>
                <c:pt idx="1">
                  <c:v>0.66</c:v>
                </c:pt>
                <c:pt idx="2">
                  <c:v>0.77</c:v>
                </c:pt>
                <c:pt idx="3">
                  <c:v>0.73</c:v>
                </c:pt>
                <c:pt idx="4">
                  <c:v>0.66</c:v>
                </c:pt>
                <c:pt idx="5">
                  <c:v>0.8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987888512"/>
        <c:axId val="2112906880"/>
        <c:axId val="0"/>
      </c:bar3DChart>
      <c:catAx>
        <c:axId val="198788851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2906880"/>
        <c:crosses val="autoZero"/>
        <c:auto val="1"/>
        <c:lblAlgn val="ctr"/>
        <c:lblOffset val="100"/>
        <c:noMultiLvlLbl val="0"/>
      </c:catAx>
      <c:valAx>
        <c:axId val="211290688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987888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3192837800181488E-2"/>
          <c:y val="5.813524244583796E-2"/>
          <c:w val="0.14499810656130097"/>
          <c:h val="6.3287017356251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293780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73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995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525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238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091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053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838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722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163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5013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2344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245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717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9509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583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180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119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941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4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784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174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493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154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" name="Shape 238"/>
          <p:cNvSpPr/>
          <p:nvPr/>
        </p:nvSpPr>
        <p:spPr>
          <a:xfrm rot="5400000">
            <a:off x="499598" y="157099"/>
            <a:ext cx="1146000" cy="1323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0" name="Shape 240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1" name="Shape 241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44" name="Shape 244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245" name="Shape 24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47" name="Shape 247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48" name="Shape 248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249" name="Shape 24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57" name="Shape 257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258" name="Shape 25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2" name="Shape 262"/>
          <p:cNvSpPr/>
          <p:nvPr/>
        </p:nvSpPr>
        <p:spPr>
          <a:xfrm rot="10800000" flipH="1">
            <a:off x="8486774" y="42307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/>
          <p:nvPr/>
        </p:nvSpPr>
        <p:spPr>
          <a:xfrm rot="10800000" flipH="1">
            <a:off x="8124824" y="4615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4" name="Shape 264"/>
          <p:cNvSpPr/>
          <p:nvPr/>
        </p:nvSpPr>
        <p:spPr>
          <a:xfrm rot="10800000" flipH="1">
            <a:off x="7821347" y="2935400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/>
          <p:nvPr/>
        </p:nvSpPr>
        <p:spPr>
          <a:xfrm rot="10800000" flipH="1">
            <a:off x="8486775" y="3512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8772688" y="4461807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67" name="Shape 267"/>
          <p:cNvGrpSpPr/>
          <p:nvPr/>
        </p:nvGrpSpPr>
        <p:grpSpPr>
          <a:xfrm>
            <a:off x="7354067" y="3426714"/>
            <a:ext cx="455624" cy="437053"/>
            <a:chOff x="5241175" y="4959100"/>
            <a:chExt cx="539775" cy="517775"/>
          </a:xfrm>
        </p:grpSpPr>
        <p:sp>
          <p:nvSpPr>
            <p:cNvPr id="268" name="Shape 26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74" name="Shape 274"/>
          <p:cNvSpPr/>
          <p:nvPr/>
        </p:nvSpPr>
        <p:spPr>
          <a:xfrm>
            <a:off x="8081325" y="3153875"/>
            <a:ext cx="299951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 rot="10800000" flipH="1">
            <a:off x="8218351" y="4121458"/>
            <a:ext cx="685200" cy="593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Shape 316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Shape 317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/>
          <p:nvPr/>
        </p:nvSpPr>
        <p:spPr>
          <a:xfrm rot="10800000" flipH="1">
            <a:off x="503115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9" name="Shape 319"/>
          <p:cNvSpPr/>
          <p:nvPr/>
        </p:nvSpPr>
        <p:spPr>
          <a:xfrm rot="10800000" flipH="1">
            <a:off x="1208423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0" name="Shape 320"/>
          <p:cNvSpPr/>
          <p:nvPr/>
        </p:nvSpPr>
        <p:spPr>
          <a:xfrm rot="10800000" flipH="1">
            <a:off x="247753" y="49692"/>
            <a:ext cx="295199" cy="2555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/>
          <p:nvPr/>
        </p:nvSpPr>
        <p:spPr>
          <a:xfrm rot="10800000" flipH="1">
            <a:off x="8763567" y="4485979"/>
            <a:ext cx="542999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/>
          <p:nvPr/>
        </p:nvSpPr>
        <p:spPr>
          <a:xfrm rot="10800000" flipH="1">
            <a:off x="8523810" y="4741099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/>
          <p:nvPr/>
        </p:nvSpPr>
        <p:spPr>
          <a:xfrm rot="10800000" flipH="1">
            <a:off x="8322785" y="3628022"/>
            <a:ext cx="542999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 rot="10800000" flipH="1">
            <a:off x="8763568" y="4009882"/>
            <a:ext cx="237599" cy="205799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Shape 10"/>
          <p:cNvSpPr/>
          <p:nvPr/>
        </p:nvSpPr>
        <p:spPr>
          <a:xfrm rot="5400000">
            <a:off x="3809056" y="-81000"/>
            <a:ext cx="1525499" cy="1761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 rot="10800000" flipH="1">
            <a:off x="2809875" y="-172875"/>
            <a:ext cx="1111499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 rot="10800000" flipH="1">
            <a:off x="3602723" y="1360109"/>
            <a:ext cx="493799" cy="4274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 rot="10800000" flipH="1">
            <a:off x="5278914" y="855278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 rot="10800000" flipH="1">
            <a:off x="5365798" y="352324"/>
            <a:ext cx="493799" cy="4271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6" name="Shape 16"/>
          <p:cNvGrpSpPr/>
          <p:nvPr/>
        </p:nvGrpSpPr>
        <p:grpSpPr>
          <a:xfrm>
            <a:off x="5549153" y="1029780"/>
            <a:ext cx="404640" cy="374058"/>
            <a:chOff x="5975075" y="2327500"/>
            <a:chExt cx="420100" cy="388350"/>
          </a:xfrm>
        </p:grpSpPr>
        <p:sp>
          <p:nvSpPr>
            <p:cNvPr id="17" name="Shape 1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9" name="Shape 19"/>
          <p:cNvSpPr/>
          <p:nvPr/>
        </p:nvSpPr>
        <p:spPr>
          <a:xfrm>
            <a:off x="3253021" y="113273"/>
            <a:ext cx="225084" cy="389963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0" name="Shape 20"/>
          <p:cNvGrpSpPr/>
          <p:nvPr/>
        </p:nvGrpSpPr>
        <p:grpSpPr>
          <a:xfrm>
            <a:off x="4380525" y="515192"/>
            <a:ext cx="382958" cy="607110"/>
            <a:chOff x="6718575" y="2318625"/>
            <a:chExt cx="256950" cy="407375"/>
          </a:xfrm>
        </p:grpSpPr>
        <p:sp>
          <p:nvSpPr>
            <p:cNvPr id="21" name="Shape 2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9" name="Shape 29"/>
          <p:cNvGrpSpPr/>
          <p:nvPr/>
        </p:nvGrpSpPr>
        <p:grpSpPr>
          <a:xfrm>
            <a:off x="3199463" y="902958"/>
            <a:ext cx="395017" cy="403296"/>
            <a:chOff x="3951850" y="2985350"/>
            <a:chExt cx="407950" cy="416500"/>
          </a:xfrm>
        </p:grpSpPr>
        <p:sp>
          <p:nvSpPr>
            <p:cNvPr id="30" name="Shape 3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4" name="Shape 34"/>
          <p:cNvSpPr/>
          <p:nvPr/>
        </p:nvSpPr>
        <p:spPr>
          <a:xfrm rot="10800000" flipH="1">
            <a:off x="5010533" y="4576647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rot="10800000" flipH="1">
            <a:off x="5133679" y="4056450"/>
            <a:ext cx="540000" cy="4673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/>
          <p:nvPr/>
        </p:nvSpPr>
        <p:spPr>
          <a:xfrm rot="10800000" flipH="1">
            <a:off x="3530384" y="4576661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5370704" y="4867760"/>
            <a:ext cx="312502" cy="31248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772008" y="4056440"/>
            <a:ext cx="573942" cy="550550"/>
            <a:chOff x="5241175" y="4959100"/>
            <a:chExt cx="539775" cy="517775"/>
          </a:xfrm>
        </p:grpSpPr>
        <p:sp>
          <p:nvSpPr>
            <p:cNvPr id="40" name="Shape 4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" name="Shape 46"/>
          <p:cNvSpPr/>
          <p:nvPr/>
        </p:nvSpPr>
        <p:spPr>
          <a:xfrm>
            <a:off x="3429208" y="3904791"/>
            <a:ext cx="377838" cy="343684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925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 rot="5400000">
            <a:off x="499598" y="157099"/>
            <a:ext cx="1146000" cy="1323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3"/>
          </p:nvPr>
        </p:nvSpPr>
        <p:spPr>
          <a:xfrm>
            <a:off x="6309244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4" name="Shape 214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5" name="Shape 215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6" name="Shape 216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18" name="Shape 218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219" name="Shape 21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21" name="Shape 221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22" name="Shape 222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223" name="Shape 22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31" name="Shape 231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232" name="Shape 23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59588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Shape 49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Shape 50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600"/>
            </a:lvl1pPr>
            <a:lvl2pPr lvl="1" rtl="0">
              <a:spcBef>
                <a:spcPts val="0"/>
              </a:spcBef>
              <a:buSzPct val="100000"/>
              <a:defRPr sz="3600"/>
            </a:lvl2pPr>
            <a:lvl3pPr lvl="2" rtl="0">
              <a:spcBef>
                <a:spcPts val="0"/>
              </a:spcBef>
              <a:buSzPct val="100000"/>
              <a:defRPr sz="3600"/>
            </a:lvl3pPr>
            <a:lvl4pPr lvl="3" rtl="0">
              <a:spcBef>
                <a:spcPts val="0"/>
              </a:spcBef>
              <a:buSzPct val="100000"/>
              <a:defRPr sz="3600"/>
            </a:lvl4pPr>
            <a:lvl5pPr lvl="4" rtl="0">
              <a:spcBef>
                <a:spcPts val="0"/>
              </a:spcBef>
              <a:buSzPct val="100000"/>
              <a:defRPr sz="3600"/>
            </a:lvl5pPr>
            <a:lvl6pPr lvl="5" rtl="0">
              <a:spcBef>
                <a:spcPts val="0"/>
              </a:spcBef>
              <a:buSzPct val="100000"/>
              <a:defRPr sz="3600"/>
            </a:lvl6pPr>
            <a:lvl7pPr lvl="6" rtl="0">
              <a:spcBef>
                <a:spcPts val="0"/>
              </a:spcBef>
              <a:buSzPct val="100000"/>
              <a:defRPr sz="3600"/>
            </a:lvl7pPr>
            <a:lvl8pPr lvl="7" rtl="0">
              <a:spcBef>
                <a:spcPts val="0"/>
              </a:spcBef>
              <a:buSzPct val="100000"/>
              <a:defRPr sz="3600"/>
            </a:lvl8pPr>
            <a:lvl9pPr lvl="8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099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52" name="Shape 52"/>
          <p:cNvSpPr/>
          <p:nvPr/>
        </p:nvSpPr>
        <p:spPr>
          <a:xfrm rot="10800000" flipH="1">
            <a:off x="66674" y="313542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/>
          <p:nvPr/>
        </p:nvSpPr>
        <p:spPr>
          <a:xfrm rot="10800000" flipH="1">
            <a:off x="828674" y="351654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761999" y="877950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 rot="10800000" flipH="1">
            <a:off x="793851" y="4692801"/>
            <a:ext cx="517499" cy="4478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6" name="Shape 56"/>
          <p:cNvGrpSpPr/>
          <p:nvPr/>
        </p:nvGrpSpPr>
        <p:grpSpPr>
          <a:xfrm>
            <a:off x="996358" y="1070667"/>
            <a:ext cx="351203" cy="324660"/>
            <a:chOff x="5975075" y="2327500"/>
            <a:chExt cx="420100" cy="388350"/>
          </a:xfrm>
        </p:grpSpPr>
        <p:sp>
          <p:nvSpPr>
            <p:cNvPr id="57" name="Shape 5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9" name="Shape 59"/>
          <p:cNvSpPr/>
          <p:nvPr/>
        </p:nvSpPr>
        <p:spPr>
          <a:xfrm>
            <a:off x="393600" y="334662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0" name="Shape 60"/>
          <p:cNvGrpSpPr/>
          <p:nvPr/>
        </p:nvGrpSpPr>
        <p:grpSpPr>
          <a:xfrm>
            <a:off x="305253" y="553855"/>
            <a:ext cx="247468" cy="392302"/>
            <a:chOff x="6718575" y="2318625"/>
            <a:chExt cx="256950" cy="407375"/>
          </a:xfrm>
        </p:grpSpPr>
        <p:sp>
          <p:nvSpPr>
            <p:cNvPr id="61" name="Shape 6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" name="Shape 69"/>
          <p:cNvGrpSpPr/>
          <p:nvPr/>
        </p:nvGrpSpPr>
        <p:grpSpPr>
          <a:xfrm>
            <a:off x="1419984" y="3634331"/>
            <a:ext cx="342881" cy="350068"/>
            <a:chOff x="3951850" y="2985350"/>
            <a:chExt cx="407950" cy="416500"/>
          </a:xfrm>
        </p:grpSpPr>
        <p:sp>
          <p:nvSpPr>
            <p:cNvPr id="70" name="Shape 7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4" name="Shape 74"/>
          <p:cNvSpPr/>
          <p:nvPr/>
        </p:nvSpPr>
        <p:spPr>
          <a:xfrm rot="10800000" flipH="1">
            <a:off x="733424" y="393602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 rot="10800000" flipH="1">
            <a:off x="738524" y="10084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 rot="10800000" flipH="1">
            <a:off x="-291324" y="4148475"/>
            <a:ext cx="1182300" cy="10235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rot="10800000" flipH="1">
            <a:off x="420724" y="-65225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1019338" y="4167057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9" name="Shape 79"/>
          <p:cNvGrpSpPr/>
          <p:nvPr/>
        </p:nvGrpSpPr>
        <p:grpSpPr>
          <a:xfrm>
            <a:off x="-50284" y="1452794"/>
            <a:ext cx="624843" cy="599376"/>
            <a:chOff x="5241175" y="4959100"/>
            <a:chExt cx="539775" cy="517775"/>
          </a:xfrm>
        </p:grpSpPr>
        <p:sp>
          <p:nvSpPr>
            <p:cNvPr id="80" name="Shape 8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6" name="Shape 86"/>
          <p:cNvSpPr/>
          <p:nvPr/>
        </p:nvSpPr>
        <p:spPr>
          <a:xfrm>
            <a:off x="47198" y="4430470"/>
            <a:ext cx="505231" cy="459561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436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Shape 169"/>
          <p:cNvSpPr/>
          <p:nvPr/>
        </p:nvSpPr>
        <p:spPr>
          <a:xfrm rot="5400000">
            <a:off x="499598" y="157099"/>
            <a:ext cx="1146000" cy="1323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body" idx="2"/>
          </p:nvPr>
        </p:nvSpPr>
        <p:spPr>
          <a:xfrm>
            <a:off x="4562087" y="2414450"/>
            <a:ext cx="2667300" cy="2663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3" name="Shape 173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77" name="Shape 177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178" name="Shape 17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0" name="Shape 180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81" name="Shape 181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182" name="Shape 18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90" name="Shape 190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191" name="Shape 19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95" name="Shape 195"/>
          <p:cNvSpPr/>
          <p:nvPr/>
        </p:nvSpPr>
        <p:spPr>
          <a:xfrm rot="10800000" flipH="1">
            <a:off x="8486774" y="42307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/>
          <p:nvPr/>
        </p:nvSpPr>
        <p:spPr>
          <a:xfrm rot="10800000" flipH="1">
            <a:off x="8124824" y="4615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/>
          <p:nvPr/>
        </p:nvSpPr>
        <p:spPr>
          <a:xfrm rot="10800000" flipH="1">
            <a:off x="7821347" y="2935400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/>
          <p:nvPr/>
        </p:nvSpPr>
        <p:spPr>
          <a:xfrm rot="10800000" flipH="1">
            <a:off x="8486775" y="3512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8772688" y="4461807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00" name="Shape 200"/>
          <p:cNvGrpSpPr/>
          <p:nvPr/>
        </p:nvGrpSpPr>
        <p:grpSpPr>
          <a:xfrm>
            <a:off x="7354067" y="3426714"/>
            <a:ext cx="455624" cy="437053"/>
            <a:chOff x="5241175" y="4959100"/>
            <a:chExt cx="539775" cy="517775"/>
          </a:xfrm>
        </p:grpSpPr>
        <p:sp>
          <p:nvSpPr>
            <p:cNvPr id="201" name="Shape 20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07" name="Shape 207"/>
          <p:cNvSpPr/>
          <p:nvPr/>
        </p:nvSpPr>
        <p:spPr>
          <a:xfrm>
            <a:off x="8081325" y="3153875"/>
            <a:ext cx="299951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770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9BBD5"/>
              </a:buClr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480"/>
              </a:spcBef>
              <a:buClr>
                <a:srgbClr val="19BBD5"/>
              </a:buClr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480"/>
              </a:spcBef>
              <a:buClr>
                <a:srgbClr val="19BBD5"/>
              </a:buClr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6" r:id="rId2"/>
    <p:sldLayoutId id="2147483658" r:id="rId3"/>
    <p:sldLayoutId id="2147483659" r:id="rId4"/>
    <p:sldLayoutId id="2147483660" r:id="rId5"/>
    <p:sldLayoutId id="214748366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arry potter holding w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955" cy="523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arallelogram 4"/>
          <p:cNvSpPr/>
          <p:nvPr/>
        </p:nvSpPr>
        <p:spPr>
          <a:xfrm>
            <a:off x="0" y="3574667"/>
            <a:ext cx="9230265" cy="830997"/>
          </a:xfrm>
          <a:prstGeom prst="parallelogram">
            <a:avLst>
              <a:gd name="adj" fmla="val 108656"/>
            </a:avLst>
          </a:prstGeom>
          <a:solidFill>
            <a:schemeClr val="tx2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771997" y="3574667"/>
            <a:ext cx="8042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      As a 90s Kid didn’t you ever had a wish that you could somehow get the magic wand.</a:t>
            </a:r>
            <a:endParaRPr lang="en-IN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63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/>
        </p:nvSpPr>
        <p:spPr>
          <a:xfrm rot="-5400000">
            <a:off x="-139358" y="845379"/>
            <a:ext cx="3551750" cy="418284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9" name="Shape 369"/>
          <p:cNvSpPr txBox="1">
            <a:spLocks noGrp="1"/>
          </p:cNvSpPr>
          <p:nvPr>
            <p:ph type="ctrTitle" idx="4294967295"/>
          </p:nvPr>
        </p:nvSpPr>
        <p:spPr>
          <a:xfrm>
            <a:off x="3991302" y="886019"/>
            <a:ext cx="6029011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/>
              <a:t>Data Cleaning</a:t>
            </a:r>
            <a:endParaRPr lang="en" b="1" dirty="0"/>
          </a:p>
        </p:txBody>
      </p:sp>
      <p:sp>
        <p:nvSpPr>
          <p:cNvPr id="370" name="Shape 370"/>
          <p:cNvSpPr txBox="1">
            <a:spLocks noGrp="1"/>
          </p:cNvSpPr>
          <p:nvPr>
            <p:ph type="subTitle" idx="4294967295"/>
          </p:nvPr>
        </p:nvSpPr>
        <p:spPr>
          <a:xfrm>
            <a:off x="3727939" y="1770910"/>
            <a:ext cx="4333799" cy="25451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" sz="1800" dirty="0" smtClean="0"/>
              <a:t>Extracting the data about x-and y-axis only</a:t>
            </a:r>
          </a:p>
          <a:p>
            <a:pPr>
              <a:spcBef>
                <a:spcPts val="0"/>
              </a:spcBef>
              <a:buNone/>
            </a:pPr>
            <a:endParaRPr lang="en" sz="1800" dirty="0" smtClean="0"/>
          </a:p>
          <a:p>
            <a:pPr marL="285750" indent="-285750">
              <a:spcBef>
                <a:spcPts val="0"/>
              </a:spcBef>
            </a:pPr>
            <a:r>
              <a:rPr lang="en" sz="1800" dirty="0" smtClean="0"/>
              <a:t>Normalizing each DataStream on the basis of the maximum value of acceleration  [Final Range: -1 to 1]</a:t>
            </a:r>
            <a:endParaRPr lang="en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56" y="1587639"/>
            <a:ext cx="2673485" cy="28104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69"/>
          <p:cNvSpPr txBox="1">
            <a:spLocks/>
          </p:cNvSpPr>
          <p:nvPr/>
        </p:nvSpPr>
        <p:spPr>
          <a:xfrm>
            <a:off x="1438587" y="0"/>
            <a:ext cx="1900035" cy="6361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2500" b="1" dirty="0" smtClean="0">
                <a:solidFill>
                  <a:schemeClr val="bg1"/>
                </a:solidFill>
              </a:rPr>
              <a:t>Raw Data</a:t>
            </a:r>
            <a:endParaRPr lang="en" sz="2500" b="1" dirty="0">
              <a:solidFill>
                <a:schemeClr val="bg1"/>
              </a:solidFill>
            </a:endParaRPr>
          </a:p>
        </p:txBody>
      </p:sp>
      <p:sp>
        <p:nvSpPr>
          <p:cNvPr id="4" name="Shape 369"/>
          <p:cNvSpPr txBox="1">
            <a:spLocks/>
          </p:cNvSpPr>
          <p:nvPr/>
        </p:nvSpPr>
        <p:spPr>
          <a:xfrm>
            <a:off x="5592726" y="0"/>
            <a:ext cx="2310810" cy="6361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2500" b="1" dirty="0" smtClean="0">
                <a:solidFill>
                  <a:schemeClr val="bg1"/>
                </a:solidFill>
              </a:rPr>
              <a:t>Cleaned Data</a:t>
            </a:r>
            <a:endParaRPr lang="en" sz="25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89" y="523078"/>
            <a:ext cx="3087630" cy="45140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316" y="523077"/>
            <a:ext cx="3087630" cy="45140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64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68" y="1469975"/>
            <a:ext cx="3880660" cy="23364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50" y="1469975"/>
            <a:ext cx="3880661" cy="23364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Shape 369"/>
          <p:cNvSpPr txBox="1">
            <a:spLocks/>
          </p:cNvSpPr>
          <p:nvPr/>
        </p:nvSpPr>
        <p:spPr>
          <a:xfrm>
            <a:off x="1557384" y="586623"/>
            <a:ext cx="6029011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" sz="3000" b="1" dirty="0" smtClean="0"/>
              <a:t>Inference from Data</a:t>
            </a:r>
            <a:endParaRPr lang="en" sz="3000" b="1" dirty="0"/>
          </a:p>
        </p:txBody>
      </p:sp>
      <p:sp>
        <p:nvSpPr>
          <p:cNvPr id="5" name="Shape 369"/>
          <p:cNvSpPr txBox="1">
            <a:spLocks/>
          </p:cNvSpPr>
          <p:nvPr/>
        </p:nvSpPr>
        <p:spPr>
          <a:xfrm>
            <a:off x="1436880" y="3806456"/>
            <a:ext cx="1900035" cy="6361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2500" b="1" dirty="0" smtClean="0">
                <a:solidFill>
                  <a:schemeClr val="bg1"/>
                </a:solidFill>
              </a:rPr>
              <a:t>For digit 0</a:t>
            </a:r>
            <a:endParaRPr lang="en" sz="2500" b="1" dirty="0">
              <a:solidFill>
                <a:schemeClr val="bg1"/>
              </a:solidFill>
            </a:endParaRPr>
          </a:p>
        </p:txBody>
      </p:sp>
      <p:sp>
        <p:nvSpPr>
          <p:cNvPr id="6" name="Shape 369"/>
          <p:cNvSpPr txBox="1">
            <a:spLocks/>
          </p:cNvSpPr>
          <p:nvPr/>
        </p:nvSpPr>
        <p:spPr>
          <a:xfrm>
            <a:off x="5978689" y="3806456"/>
            <a:ext cx="1900035" cy="6361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2500" b="1" dirty="0" smtClean="0">
                <a:solidFill>
                  <a:schemeClr val="bg1"/>
                </a:solidFill>
              </a:rPr>
              <a:t>For digit 7</a:t>
            </a:r>
            <a:endParaRPr lang="en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78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Down Arrow 32"/>
          <p:cNvSpPr/>
          <p:nvPr/>
        </p:nvSpPr>
        <p:spPr>
          <a:xfrm>
            <a:off x="4253508" y="4144748"/>
            <a:ext cx="612949" cy="547882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6" name="Shape 466"/>
          <p:cNvSpPr/>
          <p:nvPr/>
        </p:nvSpPr>
        <p:spPr>
          <a:xfrm>
            <a:off x="3561294" y="2554334"/>
            <a:ext cx="2032199" cy="550500"/>
          </a:xfrm>
          <a:prstGeom prst="ellipse">
            <a:avLst/>
          </a:prstGeom>
          <a:gradFill>
            <a:gsLst>
              <a:gs pos="0">
                <a:srgbClr val="1ED7BE">
                  <a:alpha val="9803"/>
                </a:srgbClr>
              </a:gs>
              <a:gs pos="80000">
                <a:srgbClr val="1BC5C5">
                  <a:alpha val="9803"/>
                </a:srgbClr>
              </a:gs>
              <a:gs pos="100000">
                <a:srgbClr val="1CD9BD">
                  <a:alpha val="9803"/>
                </a:srgbClr>
              </a:gs>
            </a:gsLst>
            <a:lin ang="10800025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3180643" y="1938652"/>
            <a:ext cx="2776799" cy="598799"/>
          </a:xfrm>
          <a:prstGeom prst="ellipse">
            <a:avLst/>
          </a:prstGeom>
          <a:solidFill>
            <a:srgbClr val="FFFFFF">
              <a:alpha val="98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Shape 470"/>
          <p:cNvSpPr/>
          <p:nvPr/>
        </p:nvSpPr>
        <p:spPr>
          <a:xfrm>
            <a:off x="3859232" y="3124712"/>
            <a:ext cx="1445999" cy="523200"/>
          </a:xfrm>
          <a:prstGeom prst="ellipse">
            <a:avLst/>
          </a:prstGeom>
          <a:solidFill>
            <a:srgbClr val="FFFFFF">
              <a:alpha val="98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Shape 471"/>
          <p:cNvSpPr/>
          <p:nvPr/>
        </p:nvSpPr>
        <p:spPr>
          <a:xfrm rot="10800000">
            <a:off x="3776629" y="3635566"/>
            <a:ext cx="1595216" cy="61529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533" y="25191"/>
                </a:moveTo>
                <a:lnTo>
                  <a:pt x="16113" y="25191"/>
                </a:lnTo>
                <a:lnTo>
                  <a:pt x="16468" y="24492"/>
                </a:lnTo>
                <a:cubicBezTo>
                  <a:pt x="24817" y="9903"/>
                  <a:pt x="41101" y="0"/>
                  <a:pt x="59823" y="0"/>
                </a:cubicBezTo>
                <a:cubicBezTo>
                  <a:pt x="78544" y="0"/>
                  <a:pt x="94829" y="9903"/>
                  <a:pt x="103178" y="24492"/>
                </a:cubicBezTo>
                <a:lnTo>
                  <a:pt x="103533" y="25191"/>
                </a:lnTo>
                <a:close/>
                <a:moveTo>
                  <a:pt x="0" y="120000"/>
                </a:moveTo>
                <a:lnTo>
                  <a:pt x="15886" y="25191"/>
                </a:lnTo>
                <a:lnTo>
                  <a:pt x="103500" y="25191"/>
                </a:lnTo>
                <a:lnTo>
                  <a:pt x="120000" y="119286"/>
                </a:lnTo>
                <a:lnTo>
                  <a:pt x="119385" y="119290"/>
                </a:lnTo>
                <a:lnTo>
                  <a:pt x="115298" y="112860"/>
                </a:lnTo>
                <a:cubicBezTo>
                  <a:pt x="103296" y="97691"/>
                  <a:pt x="64135" y="93695"/>
                  <a:pt x="60529" y="93738"/>
                </a:cubicBezTo>
                <a:cubicBezTo>
                  <a:pt x="45054" y="93837"/>
                  <a:pt x="41994" y="92997"/>
                  <a:pt x="31663" y="96697"/>
                </a:cubicBezTo>
                <a:cubicBezTo>
                  <a:pt x="21331" y="100396"/>
                  <a:pt x="13050" y="106171"/>
                  <a:pt x="0" y="120000"/>
                </a:cubicBezTo>
                <a:close/>
              </a:path>
            </a:pathLst>
          </a:custGeom>
          <a:gradFill>
            <a:gsLst>
              <a:gs pos="0">
                <a:srgbClr val="1ED7BE">
                  <a:alpha val="74901"/>
                </a:srgbClr>
              </a:gs>
              <a:gs pos="75000">
                <a:srgbClr val="1BC5C5">
                  <a:alpha val="74901"/>
                </a:srgbClr>
              </a:gs>
              <a:gs pos="100000">
                <a:srgbClr val="1CD9BD">
                  <a:alpha val="74901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3201584" y="1889036"/>
            <a:ext cx="2716800" cy="6674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cubicBezTo>
                  <a:pt x="93137" y="0"/>
                  <a:pt x="120000" y="27671"/>
                  <a:pt x="120000" y="61804"/>
                </a:cubicBezTo>
                <a:cubicBezTo>
                  <a:pt x="120000" y="87405"/>
                  <a:pt x="104889" y="109370"/>
                  <a:pt x="83354" y="118752"/>
                </a:cubicBezTo>
                <a:lnTo>
                  <a:pt x="79454" y="120000"/>
                </a:lnTo>
                <a:lnTo>
                  <a:pt x="76579" y="118085"/>
                </a:lnTo>
                <a:cubicBezTo>
                  <a:pt x="71483" y="115441"/>
                  <a:pt x="65881" y="113979"/>
                  <a:pt x="59999" y="113979"/>
                </a:cubicBezTo>
                <a:cubicBezTo>
                  <a:pt x="54118" y="113979"/>
                  <a:pt x="48516" y="115441"/>
                  <a:pt x="43420" y="118085"/>
                </a:cubicBezTo>
                <a:lnTo>
                  <a:pt x="40545" y="120000"/>
                </a:lnTo>
                <a:lnTo>
                  <a:pt x="36645" y="118752"/>
                </a:lnTo>
                <a:cubicBezTo>
                  <a:pt x="15110" y="109370"/>
                  <a:pt x="0" y="87405"/>
                  <a:pt x="0" y="61804"/>
                </a:cubicBezTo>
                <a:cubicBezTo>
                  <a:pt x="0" y="27671"/>
                  <a:pt x="26862" y="0"/>
                  <a:pt x="60000" y="0"/>
                </a:cubicBezTo>
                <a:close/>
              </a:path>
            </a:pathLst>
          </a:custGeom>
          <a:gradFill>
            <a:gsLst>
              <a:gs pos="0">
                <a:srgbClr val="1ED7BE">
                  <a:alpha val="9803"/>
                </a:srgbClr>
              </a:gs>
              <a:gs pos="80000">
                <a:srgbClr val="1BC5C5">
                  <a:alpha val="9803"/>
                </a:srgbClr>
              </a:gs>
              <a:gs pos="100000">
                <a:srgbClr val="1CD9BD">
                  <a:alpha val="9803"/>
                </a:srgbClr>
              </a:gs>
            </a:gsLst>
            <a:lin ang="10800025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Shape 473"/>
          <p:cNvSpPr/>
          <p:nvPr/>
        </p:nvSpPr>
        <p:spPr>
          <a:xfrm rot="10800000">
            <a:off x="3048460" y="2436918"/>
            <a:ext cx="3068044" cy="70336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533" y="25191"/>
                </a:moveTo>
                <a:lnTo>
                  <a:pt x="16113" y="25191"/>
                </a:lnTo>
                <a:lnTo>
                  <a:pt x="16468" y="24492"/>
                </a:lnTo>
                <a:cubicBezTo>
                  <a:pt x="24817" y="9903"/>
                  <a:pt x="41101" y="0"/>
                  <a:pt x="59823" y="0"/>
                </a:cubicBezTo>
                <a:cubicBezTo>
                  <a:pt x="78544" y="0"/>
                  <a:pt x="94829" y="9903"/>
                  <a:pt x="103178" y="24492"/>
                </a:cubicBezTo>
                <a:lnTo>
                  <a:pt x="103533" y="25191"/>
                </a:lnTo>
                <a:close/>
                <a:moveTo>
                  <a:pt x="0" y="120000"/>
                </a:moveTo>
                <a:lnTo>
                  <a:pt x="15886" y="25191"/>
                </a:lnTo>
                <a:lnTo>
                  <a:pt x="103500" y="25191"/>
                </a:lnTo>
                <a:lnTo>
                  <a:pt x="120000" y="119286"/>
                </a:lnTo>
                <a:lnTo>
                  <a:pt x="119385" y="119290"/>
                </a:lnTo>
                <a:lnTo>
                  <a:pt x="115298" y="112860"/>
                </a:lnTo>
                <a:cubicBezTo>
                  <a:pt x="103296" y="97691"/>
                  <a:pt x="82971" y="78054"/>
                  <a:pt x="59918" y="79987"/>
                </a:cubicBezTo>
                <a:cubicBezTo>
                  <a:pt x="36865" y="81920"/>
                  <a:pt x="16540" y="97691"/>
                  <a:pt x="4538" y="112860"/>
                </a:cubicBez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1ED7BE">
                  <a:alpha val="74901"/>
                </a:srgbClr>
              </a:gs>
              <a:gs pos="75000">
                <a:srgbClr val="1BC5C5">
                  <a:alpha val="74901"/>
                </a:srgbClr>
              </a:gs>
              <a:gs pos="100000">
                <a:srgbClr val="1CD9BD">
                  <a:alpha val="74901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Shape 474"/>
          <p:cNvSpPr/>
          <p:nvPr/>
        </p:nvSpPr>
        <p:spPr>
          <a:xfrm rot="10800000">
            <a:off x="3457455" y="3040767"/>
            <a:ext cx="2247259" cy="66669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533" y="25191"/>
                </a:moveTo>
                <a:lnTo>
                  <a:pt x="16113" y="25191"/>
                </a:lnTo>
                <a:lnTo>
                  <a:pt x="16468" y="24492"/>
                </a:lnTo>
                <a:cubicBezTo>
                  <a:pt x="24817" y="9903"/>
                  <a:pt x="41101" y="0"/>
                  <a:pt x="59823" y="0"/>
                </a:cubicBezTo>
                <a:cubicBezTo>
                  <a:pt x="78544" y="0"/>
                  <a:pt x="94829" y="9903"/>
                  <a:pt x="103178" y="24492"/>
                </a:cubicBezTo>
                <a:lnTo>
                  <a:pt x="103533" y="25191"/>
                </a:lnTo>
                <a:close/>
                <a:moveTo>
                  <a:pt x="0" y="120000"/>
                </a:moveTo>
                <a:lnTo>
                  <a:pt x="15886" y="25191"/>
                </a:lnTo>
                <a:lnTo>
                  <a:pt x="103500" y="25191"/>
                </a:lnTo>
                <a:lnTo>
                  <a:pt x="120000" y="119286"/>
                </a:lnTo>
                <a:lnTo>
                  <a:pt x="119385" y="119290"/>
                </a:lnTo>
                <a:lnTo>
                  <a:pt x="115298" y="112860"/>
                </a:lnTo>
                <a:cubicBezTo>
                  <a:pt x="103296" y="97691"/>
                  <a:pt x="82511" y="86907"/>
                  <a:pt x="59458" y="88840"/>
                </a:cubicBezTo>
                <a:cubicBezTo>
                  <a:pt x="36405" y="90772"/>
                  <a:pt x="16540" y="97691"/>
                  <a:pt x="4538" y="112860"/>
                </a:cubicBez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1ED7BE">
                  <a:alpha val="74901"/>
                </a:srgbClr>
              </a:gs>
              <a:gs pos="75000">
                <a:srgbClr val="1BC5C5">
                  <a:alpha val="74901"/>
                </a:srgbClr>
              </a:gs>
              <a:gs pos="100000">
                <a:srgbClr val="1CD9BD">
                  <a:alpha val="74901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2964268" y="1929279"/>
            <a:ext cx="3219597" cy="6487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cubicBezTo>
                  <a:pt x="93137" y="0"/>
                  <a:pt x="120000" y="27671"/>
                  <a:pt x="120000" y="61804"/>
                </a:cubicBezTo>
                <a:cubicBezTo>
                  <a:pt x="120000" y="87405"/>
                  <a:pt x="104889" y="109370"/>
                  <a:pt x="83354" y="118752"/>
                </a:cubicBezTo>
                <a:lnTo>
                  <a:pt x="79454" y="120000"/>
                </a:lnTo>
                <a:lnTo>
                  <a:pt x="76579" y="118085"/>
                </a:lnTo>
                <a:cubicBezTo>
                  <a:pt x="71483" y="115441"/>
                  <a:pt x="65881" y="113979"/>
                  <a:pt x="59999" y="113979"/>
                </a:cubicBezTo>
                <a:cubicBezTo>
                  <a:pt x="54118" y="113979"/>
                  <a:pt x="48516" y="115441"/>
                  <a:pt x="43420" y="118085"/>
                </a:cubicBezTo>
                <a:lnTo>
                  <a:pt x="40545" y="120000"/>
                </a:lnTo>
                <a:lnTo>
                  <a:pt x="36645" y="118752"/>
                </a:lnTo>
                <a:cubicBezTo>
                  <a:pt x="15110" y="109370"/>
                  <a:pt x="0" y="87405"/>
                  <a:pt x="0" y="61804"/>
                </a:cubicBezTo>
                <a:cubicBezTo>
                  <a:pt x="0" y="27671"/>
                  <a:pt x="26862" y="0"/>
                  <a:pt x="60000" y="0"/>
                </a:cubicBezTo>
                <a:close/>
              </a:path>
            </a:pathLst>
          </a:custGeom>
          <a:gradFill>
            <a:gsLst>
              <a:gs pos="0">
                <a:srgbClr val="1ED7BE">
                  <a:alpha val="74901"/>
                </a:srgbClr>
              </a:gs>
              <a:gs pos="75000">
                <a:srgbClr val="1BC5C5">
                  <a:alpha val="74901"/>
                </a:srgbClr>
              </a:gs>
              <a:gs pos="100000">
                <a:srgbClr val="1CD9BD">
                  <a:alpha val="74901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369"/>
          <p:cNvSpPr txBox="1">
            <a:spLocks/>
          </p:cNvSpPr>
          <p:nvPr/>
        </p:nvSpPr>
        <p:spPr>
          <a:xfrm>
            <a:off x="2006920" y="354433"/>
            <a:ext cx="7395587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b="1" dirty="0" smtClean="0"/>
              <a:t>Feature Extraction</a:t>
            </a:r>
            <a:endParaRPr lang="en" b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298" y="2876717"/>
            <a:ext cx="723404" cy="723404"/>
          </a:xfrm>
          <a:prstGeom prst="rect">
            <a:avLst/>
          </a:prstGeom>
        </p:spPr>
      </p:pic>
      <p:sp>
        <p:nvSpPr>
          <p:cNvPr id="29" name="Shape 386"/>
          <p:cNvSpPr txBox="1">
            <a:spLocks/>
          </p:cNvSpPr>
          <p:nvPr/>
        </p:nvSpPr>
        <p:spPr>
          <a:xfrm>
            <a:off x="3010879" y="1214190"/>
            <a:ext cx="3098203" cy="39140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000" dirty="0" smtClean="0">
                <a:solidFill>
                  <a:schemeClr val="bg1"/>
                </a:solidFill>
              </a:rPr>
              <a:t>N</a:t>
            </a:r>
            <a:r>
              <a:rPr lang="en" sz="2000" dirty="0" smtClean="0">
                <a:solidFill>
                  <a:schemeClr val="bg1"/>
                </a:solidFill>
              </a:rPr>
              <a:t>x2 DataStream matrix</a:t>
            </a:r>
            <a:endParaRPr lang="en" sz="2000" dirty="0">
              <a:solidFill>
                <a:schemeClr val="bg1"/>
              </a:solidFill>
            </a:endParaRPr>
          </a:p>
        </p:txBody>
      </p:sp>
      <p:sp>
        <p:nvSpPr>
          <p:cNvPr id="30" name="Shape 386"/>
          <p:cNvSpPr txBox="1">
            <a:spLocks/>
          </p:cNvSpPr>
          <p:nvPr/>
        </p:nvSpPr>
        <p:spPr>
          <a:xfrm>
            <a:off x="3010879" y="4662695"/>
            <a:ext cx="3098203" cy="39140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000" dirty="0" smtClean="0">
                <a:solidFill>
                  <a:schemeClr val="bg1"/>
                </a:solidFill>
              </a:rPr>
              <a:t>1x48</a:t>
            </a:r>
            <a:r>
              <a:rPr lang="en" sz="2000" dirty="0" smtClean="0">
                <a:solidFill>
                  <a:schemeClr val="bg1"/>
                </a:solidFill>
              </a:rPr>
              <a:t> Feature matrix</a:t>
            </a:r>
            <a:endParaRPr lang="en" sz="2000" dirty="0">
              <a:solidFill>
                <a:schemeClr val="bg1"/>
              </a:solidFill>
            </a:endParaRPr>
          </a:p>
        </p:txBody>
      </p:sp>
      <p:sp>
        <p:nvSpPr>
          <p:cNvPr id="31" name="Shape 386"/>
          <p:cNvSpPr txBox="1">
            <a:spLocks/>
          </p:cNvSpPr>
          <p:nvPr/>
        </p:nvSpPr>
        <p:spPr>
          <a:xfrm>
            <a:off x="185344" y="2572157"/>
            <a:ext cx="2870562" cy="21446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000" dirty="0" smtClean="0">
                <a:solidFill>
                  <a:schemeClr val="bg1"/>
                </a:solidFill>
              </a:rPr>
              <a:t>24 features per axis i.e. 48 features per DataStream</a:t>
            </a:r>
            <a:endParaRPr lang="en" sz="2000" dirty="0">
              <a:solidFill>
                <a:schemeClr val="bg1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4253505" y="1718183"/>
            <a:ext cx="612949" cy="547882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8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xfrm>
            <a:off x="2099850" y="1256499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 smtClean="0"/>
              <a:t>Feature extraction</a:t>
            </a:r>
            <a:endParaRPr lang="en" b="1" dirty="0"/>
          </a:p>
        </p:txBody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401112" y="2380899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b="1" dirty="0" smtClean="0"/>
              <a:t>Minimum value, maximum value, first difference mean, </a:t>
            </a:r>
            <a:r>
              <a:rPr lang="en" b="1" dirty="0"/>
              <a:t>first difference </a:t>
            </a:r>
            <a:r>
              <a:rPr lang="en" b="1" dirty="0" smtClean="0"/>
              <a:t>max, second difference mean and second difference max</a:t>
            </a:r>
          </a:p>
        </p:txBody>
      </p:sp>
      <p:sp>
        <p:nvSpPr>
          <p:cNvPr id="395" name="Shape 395"/>
          <p:cNvSpPr txBox="1">
            <a:spLocks noGrp="1"/>
          </p:cNvSpPr>
          <p:nvPr>
            <p:ph type="body" idx="2"/>
          </p:nvPr>
        </p:nvSpPr>
        <p:spPr>
          <a:xfrm>
            <a:off x="3096089" y="2380899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/>
              <a:t>Standard deviation</a:t>
            </a:r>
          </a:p>
          <a:p>
            <a:pPr lvl="0">
              <a:spcBef>
                <a:spcPts val="0"/>
              </a:spcBef>
              <a:buNone/>
            </a:pPr>
            <a:r>
              <a:rPr lang="en" dirty="0" smtClean="0"/>
              <a:t>Measure of variation or deviation of data from the mean value</a:t>
            </a:r>
            <a:endParaRPr lang="en" dirty="0"/>
          </a:p>
        </p:txBody>
      </p:sp>
      <p:sp>
        <p:nvSpPr>
          <p:cNvPr id="396" name="Shape 396"/>
          <p:cNvSpPr txBox="1">
            <a:spLocks noGrp="1"/>
          </p:cNvSpPr>
          <p:nvPr>
            <p:ph type="body" idx="3"/>
          </p:nvPr>
        </p:nvSpPr>
        <p:spPr>
          <a:xfrm>
            <a:off x="6309244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/>
              <a:t>Kurtosis</a:t>
            </a: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Measure of </a:t>
            </a:r>
            <a:r>
              <a:rPr lang="en-US" dirty="0" err="1" smtClean="0"/>
              <a:t>tailedness</a:t>
            </a:r>
            <a:r>
              <a:rPr lang="en-US" dirty="0" smtClean="0"/>
              <a:t> of a given data set</a:t>
            </a:r>
            <a:endParaRPr dirty="0"/>
          </a:p>
        </p:txBody>
      </p:sp>
      <p:pic>
        <p:nvPicPr>
          <p:cNvPr id="1026" name="Picture 2" descr="Image result for kurto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333" y="3339101"/>
            <a:ext cx="2072711" cy="158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98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xfrm>
            <a:off x="2099850" y="1281824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 smtClean="0"/>
              <a:t>Feature extraction</a:t>
            </a:r>
            <a:endParaRPr lang="en" b="1" dirty="0"/>
          </a:p>
        </p:txBody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325140" y="2380899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/>
              <a:t>Skewness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dirty="0" smtClean="0"/>
              <a:t>Measure of asymmetry of a given data set</a:t>
            </a:r>
          </a:p>
          <a:p>
            <a:pPr lvl="0" rtl="0">
              <a:spcBef>
                <a:spcPts val="0"/>
              </a:spcBef>
              <a:buNone/>
            </a:pPr>
            <a:endParaRPr lang="en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5" name="Shape 395"/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3317192" y="2380899"/>
                <a:ext cx="2176800" cy="2544899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b="1" dirty="0" smtClean="0"/>
                  <a:t>Hjorth mobility</a:t>
                </a:r>
              </a:p>
              <a:p>
                <a:pPr lvl="0">
                  <a:spcBef>
                    <a:spcPts val="0"/>
                  </a:spcBef>
                  <a:buNone/>
                </a:pPr>
                <a:r>
                  <a:rPr lang="en" dirty="0" smtClean="0"/>
                  <a:t>Mean frequency or the proportion of standard deviation of the power spectrum</a:t>
                </a:r>
              </a:p>
              <a:p>
                <a:pPr lvl="0">
                  <a:spcBef>
                    <a:spcPts val="0"/>
                  </a:spcBef>
                  <a:buNone/>
                </a:pPr>
                <a:endParaRPr lang="en" dirty="0"/>
              </a:p>
              <a:p>
                <a:pPr lvl="0">
                  <a:buNone/>
                </a:pPr>
                <a:r>
                  <a:rPr lang="en" dirty="0" smtClean="0"/>
                  <a:t>Mobility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σ</m:t>
                        </m:r>
                      </m:den>
                    </m:f>
                  </m:oMath>
                </a14:m>
                <a:endParaRPr lang="en" dirty="0"/>
              </a:p>
            </p:txBody>
          </p:sp>
        </mc:Choice>
        <mc:Fallback xmlns="">
          <p:sp>
            <p:nvSpPr>
              <p:cNvPr id="395" name="Shape 39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3317192" y="2380899"/>
                <a:ext cx="2176800" cy="2544899"/>
              </a:xfrm>
              <a:prstGeom prst="rect">
                <a:avLst/>
              </a:prstGeom>
              <a:blipFill rotWithShape="0">
                <a:blip r:embed="rId3"/>
                <a:stretch>
                  <a:fillRect l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Shape 396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309244" y="2380900"/>
                <a:ext cx="2176800" cy="2544899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b="1" dirty="0" smtClean="0"/>
                  <a:t>Hjorth complexity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-US" dirty="0" smtClean="0"/>
                  <a:t>Represents the change in frequency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lang="en-US" dirty="0"/>
              </a:p>
              <a:p>
                <a:pPr lvl="0">
                  <a:buNone/>
                </a:pPr>
                <a:endParaRPr lang="en-US" dirty="0" smtClean="0"/>
              </a:p>
              <a:p>
                <a:pPr lvl="0">
                  <a:buNone/>
                </a:pPr>
                <a:endParaRPr lang="en-US" dirty="0"/>
              </a:p>
              <a:p>
                <a:pPr lvl="0">
                  <a:buNone/>
                </a:pPr>
                <a:r>
                  <a:rPr lang="en-US" dirty="0" smtClean="0"/>
                  <a:t>Complexity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type m:val="skw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den>
                        </m:f>
                      </m:num>
                      <m:den>
                        <m:f>
                          <m:fPr>
                            <m:type m:val="skw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σ</m:t>
                            </m:r>
                          </m:den>
                        </m:f>
                      </m:den>
                    </m:f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96" name="Shape 39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3"/>
              </p:nvPr>
            </p:nvSpPr>
            <p:spPr>
              <a:xfrm>
                <a:off x="6309244" y="2380900"/>
                <a:ext cx="2176800" cy="2544899"/>
              </a:xfrm>
              <a:prstGeom prst="rect">
                <a:avLst/>
              </a:prstGeom>
              <a:blipFill rotWithShape="0">
                <a:blip r:embed="rId4"/>
                <a:stretch>
                  <a:fillRect l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skewnes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00" y="3288449"/>
            <a:ext cx="2104740" cy="163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5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xfrm>
            <a:off x="2099850" y="127398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 smtClean="0"/>
              <a:t>Feature extraction</a:t>
            </a:r>
            <a:endParaRPr lang="en" b="1" dirty="0"/>
          </a:p>
        </p:txBody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325140" y="2380899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/>
              <a:t>Frequency Analysis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dirty="0" smtClean="0"/>
              <a:t>FFT-Converts signals from time domain to frequency domain. Eg – FFT Delta, Theta, Alpha, Beta</a:t>
            </a:r>
          </a:p>
        </p:txBody>
      </p:sp>
      <p:sp>
        <p:nvSpPr>
          <p:cNvPr id="395" name="Shape 395"/>
          <p:cNvSpPr txBox="1">
            <a:spLocks noGrp="1"/>
          </p:cNvSpPr>
          <p:nvPr>
            <p:ph type="body" idx="2"/>
          </p:nvPr>
        </p:nvSpPr>
        <p:spPr>
          <a:xfrm>
            <a:off x="3317192" y="2380899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Wavelet features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Eg – mean, standard deviation, energy and entropy 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8039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/>
        </p:nvSpPr>
        <p:spPr>
          <a:xfrm rot="-5400000">
            <a:off x="867324" y="468799"/>
            <a:ext cx="2691900" cy="3108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9" name="Shape 369"/>
          <p:cNvSpPr txBox="1">
            <a:spLocks noGrp="1"/>
          </p:cNvSpPr>
          <p:nvPr>
            <p:ph type="ctrTitle" idx="4294967295"/>
          </p:nvPr>
        </p:nvSpPr>
        <p:spPr>
          <a:xfrm>
            <a:off x="3388928" y="573699"/>
            <a:ext cx="7143336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/>
              <a:t>Model Training</a:t>
            </a:r>
            <a:endParaRPr lang="en" b="1" dirty="0"/>
          </a:p>
        </p:txBody>
      </p:sp>
      <p:sp>
        <p:nvSpPr>
          <p:cNvPr id="370" name="Shape 370"/>
          <p:cNvSpPr txBox="1">
            <a:spLocks noGrp="1"/>
          </p:cNvSpPr>
          <p:nvPr>
            <p:ph type="subTitle" idx="4294967295"/>
          </p:nvPr>
        </p:nvSpPr>
        <p:spPr>
          <a:xfrm>
            <a:off x="3794494" y="1418174"/>
            <a:ext cx="43337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" sz="2000" dirty="0" smtClean="0"/>
              <a:t>Decision Tree</a:t>
            </a:r>
          </a:p>
          <a:p>
            <a:pPr marL="342900" indent="-342900">
              <a:spcBef>
                <a:spcPts val="0"/>
              </a:spcBef>
            </a:pPr>
            <a:r>
              <a:rPr lang="en" sz="2000" dirty="0" smtClean="0"/>
              <a:t>KNN</a:t>
            </a:r>
          </a:p>
          <a:p>
            <a:pPr marL="342900" indent="-342900">
              <a:spcBef>
                <a:spcPts val="0"/>
              </a:spcBef>
            </a:pPr>
            <a:r>
              <a:rPr lang="en" sz="2000" dirty="0" smtClean="0"/>
              <a:t>Logistic Regression</a:t>
            </a:r>
          </a:p>
          <a:p>
            <a:pPr marL="342900" indent="-342900">
              <a:spcBef>
                <a:spcPts val="0"/>
              </a:spcBef>
            </a:pPr>
            <a:r>
              <a:rPr lang="en" sz="2000" dirty="0" smtClean="0"/>
              <a:t>SVM</a:t>
            </a:r>
          </a:p>
          <a:p>
            <a:pPr marL="342900" indent="-342900">
              <a:spcBef>
                <a:spcPts val="0"/>
              </a:spcBef>
            </a:pPr>
            <a:r>
              <a:rPr lang="en" sz="2000" dirty="0" smtClean="0"/>
              <a:t>ANN</a:t>
            </a:r>
          </a:p>
          <a:p>
            <a:pPr marL="342900" indent="-342900">
              <a:spcBef>
                <a:spcPts val="0"/>
              </a:spcBef>
            </a:pPr>
            <a:r>
              <a:rPr lang="en" sz="2000" dirty="0" smtClean="0"/>
              <a:t>XGBoost</a:t>
            </a:r>
          </a:p>
          <a:p>
            <a:pPr>
              <a:spcBef>
                <a:spcPts val="0"/>
              </a:spcBef>
              <a:buNone/>
            </a:pPr>
            <a:endParaRPr lang="en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866" y="765554"/>
            <a:ext cx="2179062" cy="251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2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ctrTitle"/>
          </p:nvPr>
        </p:nvSpPr>
        <p:spPr>
          <a:xfrm>
            <a:off x="2699792" y="-92546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Decision Tree</a:t>
            </a:r>
            <a:endParaRPr lang="en" dirty="0"/>
          </a:p>
        </p:txBody>
      </p:sp>
      <p:sp>
        <p:nvSpPr>
          <p:cNvPr id="351" name="Shape 351"/>
          <p:cNvSpPr txBox="1">
            <a:spLocks noGrp="1"/>
          </p:cNvSpPr>
          <p:nvPr>
            <p:ph type="subTitle" idx="1"/>
          </p:nvPr>
        </p:nvSpPr>
        <p:spPr>
          <a:xfrm>
            <a:off x="2743200" y="987574"/>
            <a:ext cx="5717232" cy="352839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 smtClean="0"/>
              <a:t>Decision </a:t>
            </a:r>
            <a:r>
              <a:rPr lang="en-IN" dirty="0"/>
              <a:t>tree is a type of supervised learning algorithm (having a pre-defined target variable) that is mostly used in classification problems. </a:t>
            </a:r>
            <a:endParaRPr lang="en-IN" dirty="0" smtClean="0"/>
          </a:p>
          <a:p>
            <a:pPr lvl="0"/>
            <a:endParaRPr lang="en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/>
              <a:t>It works for both categorical and continuous input and output variables</a:t>
            </a:r>
            <a:r>
              <a:rPr lang="en-IN" dirty="0" smtClean="0"/>
              <a:t>.</a:t>
            </a:r>
          </a:p>
          <a:p>
            <a:pPr lvl="0"/>
            <a:r>
              <a:rPr lang="en-IN" dirty="0" smtClean="0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 smtClean="0"/>
              <a:t>In </a:t>
            </a:r>
            <a:r>
              <a:rPr lang="en-IN" dirty="0"/>
              <a:t>this technique, we split the population or sample into two or more homogeneous sets (or sub-populations) based on most significant splitter / </a:t>
            </a:r>
            <a:r>
              <a:rPr lang="en-IN" dirty="0" smtClean="0"/>
              <a:t>differentiator </a:t>
            </a:r>
            <a:r>
              <a:rPr lang="en-IN" dirty="0"/>
              <a:t>in input variables</a:t>
            </a:r>
            <a:r>
              <a:rPr lang="en-IN" dirty="0" smtClean="0"/>
              <a:t>.</a:t>
            </a:r>
          </a:p>
          <a:p>
            <a:pPr lvl="0"/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Used K – Fold cross validation (K=10) with setting the impurity parameter </a:t>
            </a:r>
            <a:r>
              <a:rPr lang="en-IN" dirty="0" err="1" smtClean="0"/>
              <a:t>i.e</a:t>
            </a:r>
            <a:r>
              <a:rPr lang="en-IN" dirty="0" smtClean="0"/>
              <a:t> Gini Impurity to 10</a:t>
            </a:r>
            <a:r>
              <a:rPr lang="en-IN" baseline="30000" dirty="0" smtClean="0"/>
              <a:t>-5  </a:t>
            </a:r>
            <a:r>
              <a:rPr lang="en-IN" dirty="0"/>
              <a:t> </a:t>
            </a:r>
            <a:r>
              <a:rPr lang="en-IN" dirty="0" smtClean="0"/>
              <a:t>and achieved </a:t>
            </a:r>
            <a:r>
              <a:rPr lang="en-IN" b="1" dirty="0" smtClean="0"/>
              <a:t>60%</a:t>
            </a:r>
            <a:r>
              <a:rPr lang="en-IN" dirty="0" smtClean="0"/>
              <a:t> average accuracy on test dataset.</a:t>
            </a:r>
            <a:endParaRPr lang="en-I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" dirty="0"/>
          </a:p>
        </p:txBody>
      </p:sp>
      <p:sp>
        <p:nvSpPr>
          <p:cNvPr id="352" name="Shape 352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1700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792" y="51470"/>
            <a:ext cx="5638800" cy="1159799"/>
          </a:xfrm>
        </p:spPr>
        <p:txBody>
          <a:bodyPr/>
          <a:lstStyle/>
          <a:p>
            <a:r>
              <a:rPr lang="en-IN" dirty="0" smtClean="0"/>
              <a:t>K-nearest neighbours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203598"/>
            <a:ext cx="5696099" cy="352839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KNN can be used for both classification and regression predictive problems</a:t>
            </a:r>
            <a:r>
              <a:rPr lang="en-IN" dirty="0" smtClean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Used K – Fold cross validation (K=10) with </a:t>
            </a:r>
            <a:r>
              <a:rPr lang="en-IN" dirty="0" smtClean="0"/>
              <a:t>setting the N parameter to </a:t>
            </a:r>
            <a:r>
              <a:rPr lang="en-IN" b="1" dirty="0" smtClean="0"/>
              <a:t>15</a:t>
            </a:r>
            <a:r>
              <a:rPr lang="en-IN" baseline="30000" dirty="0" smtClean="0"/>
              <a:t> </a:t>
            </a:r>
            <a:r>
              <a:rPr lang="en-IN" dirty="0" smtClean="0"/>
              <a:t> </a:t>
            </a:r>
            <a:r>
              <a:rPr lang="en-IN" dirty="0"/>
              <a:t>and achieved </a:t>
            </a:r>
            <a:r>
              <a:rPr lang="en-IN" b="1" dirty="0" smtClean="0"/>
              <a:t>66%</a:t>
            </a:r>
            <a:r>
              <a:rPr lang="en-IN" dirty="0" smtClean="0"/>
              <a:t> </a:t>
            </a:r>
            <a:r>
              <a:rPr lang="en-IN" dirty="0"/>
              <a:t>average accuracy on test </a:t>
            </a:r>
            <a:r>
              <a:rPr lang="en-IN" dirty="0" smtClean="0"/>
              <a:t>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183904" y="2139702"/>
            <a:ext cx="551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" sz="4800" b="1" dirty="0" smtClean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2</a:t>
            </a:r>
            <a:endParaRPr lang="en" sz="4800" b="1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1027" name="Picture 3" descr="C:\Users\user\Desktop\kn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851670"/>
            <a:ext cx="3313786" cy="206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28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25"/>
            <a:ext cx="9230265" cy="5095875"/>
          </a:xfrm>
          <a:prstGeom prst="rect">
            <a:avLst/>
          </a:prstGeom>
        </p:spPr>
      </p:pic>
      <p:sp>
        <p:nvSpPr>
          <p:cNvPr id="5" name="Parallelogram 4"/>
          <p:cNvSpPr/>
          <p:nvPr/>
        </p:nvSpPr>
        <p:spPr>
          <a:xfrm>
            <a:off x="0" y="3574667"/>
            <a:ext cx="9230265" cy="1153043"/>
          </a:xfrm>
          <a:prstGeom prst="parallelogram">
            <a:avLst>
              <a:gd name="adj" fmla="val 108656"/>
            </a:avLst>
          </a:prstGeom>
          <a:solidFill>
            <a:schemeClr val="tx2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839730" y="3735689"/>
            <a:ext cx="8042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      Has this ever happened with you in class, that you are confused about, whether to listen to the professor or whether to write down his notes??</a:t>
            </a:r>
            <a:endParaRPr lang="en-IN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00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esktop\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061399"/>
            <a:ext cx="2272254" cy="178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7784" y="51470"/>
            <a:ext cx="5638800" cy="1159799"/>
          </a:xfrm>
        </p:spPr>
        <p:txBody>
          <a:bodyPr/>
          <a:lstStyle/>
          <a:p>
            <a:r>
              <a:rPr lang="en-IN" dirty="0" smtClean="0"/>
              <a:t>Logistic Regression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203598"/>
            <a:ext cx="5696099" cy="352839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Logistic Regression is a classification algorithm</a:t>
            </a:r>
            <a:r>
              <a:rPr lang="en-IN" dirty="0" smtClean="0"/>
              <a:t>.</a:t>
            </a:r>
          </a:p>
          <a:p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Logistic </a:t>
            </a:r>
            <a:r>
              <a:rPr lang="en-IN" dirty="0"/>
              <a:t>regression as a special case </a:t>
            </a:r>
            <a:r>
              <a:rPr lang="en-IN" dirty="0" smtClean="0"/>
              <a:t>of </a:t>
            </a:r>
            <a:r>
              <a:rPr lang="en-IN" dirty="0"/>
              <a:t>linear regression when the outcome </a:t>
            </a:r>
            <a:r>
              <a:rPr lang="en-IN" dirty="0" smtClean="0"/>
              <a:t>variable </a:t>
            </a:r>
            <a:r>
              <a:rPr lang="en-IN" dirty="0"/>
              <a:t>is categorical, where we </a:t>
            </a:r>
            <a:r>
              <a:rPr lang="en-IN" dirty="0" smtClean="0"/>
              <a:t>are </a:t>
            </a:r>
            <a:r>
              <a:rPr lang="en-IN" dirty="0"/>
              <a:t>using log of odds as dependent </a:t>
            </a:r>
            <a:r>
              <a:rPr lang="en-IN" dirty="0" smtClean="0"/>
              <a:t>variable(log of odds = log(p/1-p)).</a:t>
            </a:r>
          </a:p>
          <a:p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Used </a:t>
            </a:r>
            <a:r>
              <a:rPr lang="en-IN" dirty="0"/>
              <a:t>K – Fold cross validation (K=10) with </a:t>
            </a:r>
            <a:endParaRPr lang="en-IN" dirty="0" smtClean="0"/>
          </a:p>
          <a:p>
            <a:r>
              <a:rPr lang="en-IN" dirty="0" smtClean="0"/>
              <a:t>      setting </a:t>
            </a:r>
            <a:r>
              <a:rPr lang="en-IN" dirty="0"/>
              <a:t>the </a:t>
            </a:r>
            <a:r>
              <a:rPr lang="en-IN" dirty="0" smtClean="0"/>
              <a:t>C( Inverse of Regularization) </a:t>
            </a:r>
            <a:r>
              <a:rPr lang="en-IN" dirty="0"/>
              <a:t>parameter </a:t>
            </a:r>
            <a:r>
              <a:rPr lang="en-IN" dirty="0" smtClean="0"/>
              <a:t>to</a:t>
            </a:r>
          </a:p>
          <a:p>
            <a:r>
              <a:rPr lang="en-IN" dirty="0"/>
              <a:t> </a:t>
            </a:r>
            <a:r>
              <a:rPr lang="en-IN" dirty="0" smtClean="0"/>
              <a:t>     </a:t>
            </a:r>
            <a:r>
              <a:rPr lang="en-IN" b="1" dirty="0" smtClean="0"/>
              <a:t>10000</a:t>
            </a:r>
            <a:r>
              <a:rPr lang="en-IN" baseline="30000" dirty="0" smtClean="0"/>
              <a:t> </a:t>
            </a:r>
            <a:r>
              <a:rPr lang="en-IN" dirty="0" smtClean="0"/>
              <a:t> </a:t>
            </a:r>
            <a:r>
              <a:rPr lang="en-IN" dirty="0"/>
              <a:t>and achieved </a:t>
            </a:r>
            <a:r>
              <a:rPr lang="en-IN" b="1" dirty="0" smtClean="0"/>
              <a:t>77%</a:t>
            </a:r>
            <a:r>
              <a:rPr lang="en-IN" dirty="0" smtClean="0"/>
              <a:t> </a:t>
            </a:r>
            <a:r>
              <a:rPr lang="en-IN" dirty="0"/>
              <a:t>average </a:t>
            </a:r>
            <a:endParaRPr lang="en-IN" dirty="0" smtClean="0"/>
          </a:p>
          <a:p>
            <a:r>
              <a:rPr lang="en-IN" dirty="0"/>
              <a:t> </a:t>
            </a:r>
            <a:r>
              <a:rPr lang="en-IN" dirty="0" smtClean="0"/>
              <a:t>     accuracy </a:t>
            </a:r>
            <a:r>
              <a:rPr lang="en-IN" dirty="0"/>
              <a:t>on test dataset.</a:t>
            </a:r>
          </a:p>
          <a:p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182301" y="2139702"/>
            <a:ext cx="5549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" sz="4800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4228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1720" y="123478"/>
            <a:ext cx="7128792" cy="1159799"/>
          </a:xfrm>
        </p:spPr>
        <p:txBody>
          <a:bodyPr/>
          <a:lstStyle/>
          <a:p>
            <a:r>
              <a:rPr lang="en-IN" dirty="0" smtClean="0"/>
              <a:t>SVM(Support Vector Machine)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347614"/>
            <a:ext cx="6223403" cy="352839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SVM </a:t>
            </a:r>
            <a:r>
              <a:rPr lang="en-IN" dirty="0"/>
              <a:t>is a supervised machine learning algorithm which can be used for both classification or regression </a:t>
            </a:r>
            <a:r>
              <a:rPr lang="en-IN" dirty="0" smtClean="0"/>
              <a:t>challenges.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In </a:t>
            </a:r>
            <a:r>
              <a:rPr lang="en-IN" dirty="0"/>
              <a:t>this algorithm, we plot each data item as a point in n-dimensional space (where n is number of </a:t>
            </a:r>
            <a:r>
              <a:rPr lang="en-IN" dirty="0" smtClean="0"/>
              <a:t>features) </a:t>
            </a:r>
            <a:r>
              <a:rPr lang="en-IN" dirty="0"/>
              <a:t>with the value of each feature being the value of a particular coordinate. Then, we perform classification by finding the </a:t>
            </a:r>
            <a:r>
              <a:rPr lang="en-IN" b="1" dirty="0"/>
              <a:t>hyper-plane</a:t>
            </a:r>
            <a:r>
              <a:rPr lang="en-IN" dirty="0"/>
              <a:t> that differentiate the two classes very </a:t>
            </a:r>
            <a:r>
              <a:rPr lang="en-IN" dirty="0" smtClean="0"/>
              <a:t>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Used K – Fold cross validation (K=10) </a:t>
            </a:r>
            <a:r>
              <a:rPr lang="en-IN" dirty="0" smtClean="0"/>
              <a:t>with</a:t>
            </a:r>
          </a:p>
          <a:p>
            <a:r>
              <a:rPr lang="en-IN" dirty="0"/>
              <a:t> </a:t>
            </a:r>
            <a:r>
              <a:rPr lang="en-IN" dirty="0" smtClean="0"/>
              <a:t>     Polynomial  Kernel </a:t>
            </a:r>
            <a:r>
              <a:rPr lang="en-IN" dirty="0"/>
              <a:t>and achieved </a:t>
            </a:r>
            <a:r>
              <a:rPr lang="en-IN" b="1" dirty="0" smtClean="0"/>
              <a:t>73%</a:t>
            </a:r>
            <a:r>
              <a:rPr lang="en-IN" dirty="0" smtClean="0"/>
              <a:t> </a:t>
            </a:r>
          </a:p>
          <a:p>
            <a:r>
              <a:rPr lang="en-IN" dirty="0"/>
              <a:t> </a:t>
            </a:r>
            <a:r>
              <a:rPr lang="en-IN" dirty="0" smtClean="0"/>
              <a:t>     average accuracy </a:t>
            </a:r>
            <a:r>
              <a:rPr lang="en-IN" dirty="0"/>
              <a:t>on test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207409" y="2139702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" sz="4800" b="1" dirty="0" smtClean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4</a:t>
            </a:r>
            <a:endParaRPr lang="en" sz="4800" b="1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2050" name="Picture 2" descr="C:\Users\user\Desktop\SVM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970698"/>
            <a:ext cx="2306371" cy="183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28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6438" y="-3576"/>
            <a:ext cx="7416824" cy="1159799"/>
          </a:xfrm>
        </p:spPr>
        <p:txBody>
          <a:bodyPr/>
          <a:lstStyle/>
          <a:p>
            <a:r>
              <a:rPr lang="en-IN" dirty="0" smtClean="0"/>
              <a:t>ANN(Artificial Neural Network)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3768" y="1257482"/>
            <a:ext cx="6552728" cy="383454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Working </a:t>
            </a:r>
            <a:r>
              <a:rPr lang="en-IN" dirty="0"/>
              <a:t>of  </a:t>
            </a:r>
            <a:r>
              <a:rPr lang="en-IN" dirty="0" smtClean="0"/>
              <a:t>ANN </a:t>
            </a:r>
            <a:r>
              <a:rPr lang="en-IN" dirty="0"/>
              <a:t>takes its roots from </a:t>
            </a:r>
            <a:endParaRPr lang="en-IN" dirty="0" smtClean="0"/>
          </a:p>
          <a:p>
            <a:r>
              <a:rPr lang="en-IN" dirty="0"/>
              <a:t> </a:t>
            </a:r>
            <a:r>
              <a:rPr lang="en-IN" dirty="0" smtClean="0"/>
              <a:t>     the</a:t>
            </a:r>
            <a:r>
              <a:rPr lang="en-IN" dirty="0"/>
              <a:t> neural </a:t>
            </a:r>
            <a:r>
              <a:rPr lang="en-IN" dirty="0" smtClean="0"/>
              <a:t>network </a:t>
            </a:r>
            <a:r>
              <a:rPr lang="en-IN" dirty="0"/>
              <a:t>residing in human brain</a:t>
            </a:r>
            <a:r>
              <a:rPr lang="en-IN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ANN </a:t>
            </a:r>
            <a:r>
              <a:rPr lang="en-IN" dirty="0"/>
              <a:t>operates on something referred </a:t>
            </a:r>
            <a:endParaRPr lang="en-IN" dirty="0" smtClean="0"/>
          </a:p>
          <a:p>
            <a:r>
              <a:rPr lang="en-IN" dirty="0" smtClean="0"/>
              <a:t>      to </a:t>
            </a:r>
            <a:r>
              <a:rPr lang="en-IN" dirty="0"/>
              <a:t>as Hidden </a:t>
            </a:r>
            <a:r>
              <a:rPr lang="en-IN" dirty="0" smtClean="0"/>
              <a:t>State and these </a:t>
            </a:r>
            <a:r>
              <a:rPr lang="en-IN" dirty="0"/>
              <a:t>hidden states </a:t>
            </a:r>
            <a:endParaRPr lang="en-IN" dirty="0" smtClean="0"/>
          </a:p>
          <a:p>
            <a:r>
              <a:rPr lang="en-IN" dirty="0"/>
              <a:t> </a:t>
            </a:r>
            <a:r>
              <a:rPr lang="en-IN" dirty="0" smtClean="0"/>
              <a:t>     are </a:t>
            </a:r>
            <a:r>
              <a:rPr lang="en-IN" dirty="0"/>
              <a:t>similar to </a:t>
            </a:r>
            <a:r>
              <a:rPr lang="en-IN" dirty="0" smtClean="0"/>
              <a:t>neurons</a:t>
            </a:r>
            <a:r>
              <a:rPr lang="en-IN" dirty="0"/>
              <a:t>. </a:t>
            </a: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Each </a:t>
            </a:r>
            <a:r>
              <a:rPr lang="en-IN" dirty="0"/>
              <a:t>of these hidden state is </a:t>
            </a:r>
            <a:r>
              <a:rPr lang="en-IN" dirty="0" smtClean="0"/>
              <a:t>a </a:t>
            </a:r>
            <a:r>
              <a:rPr lang="en-IN" dirty="0"/>
              <a:t>transient </a:t>
            </a:r>
            <a:endParaRPr lang="en-IN" dirty="0" smtClean="0"/>
          </a:p>
          <a:p>
            <a:r>
              <a:rPr lang="en-IN" dirty="0"/>
              <a:t> </a:t>
            </a:r>
            <a:r>
              <a:rPr lang="en-IN" dirty="0" smtClean="0"/>
              <a:t>     form </a:t>
            </a:r>
            <a:r>
              <a:rPr lang="en-IN" dirty="0"/>
              <a:t>which has </a:t>
            </a:r>
            <a:r>
              <a:rPr lang="en-IN" dirty="0" smtClean="0"/>
              <a:t>s probabilistic behavior.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A </a:t>
            </a:r>
            <a:r>
              <a:rPr lang="en-IN" dirty="0"/>
              <a:t>grid of such hidden state act as a bridge </a:t>
            </a:r>
            <a:endParaRPr lang="en-IN" dirty="0" smtClean="0"/>
          </a:p>
          <a:p>
            <a:r>
              <a:rPr lang="en-IN" dirty="0"/>
              <a:t> </a:t>
            </a:r>
            <a:r>
              <a:rPr lang="en-IN" dirty="0" smtClean="0"/>
              <a:t>     between </a:t>
            </a:r>
            <a:r>
              <a:rPr lang="en-IN" dirty="0"/>
              <a:t>the input and the output</a:t>
            </a:r>
            <a:r>
              <a:rPr lang="en-IN" dirty="0" smtClean="0"/>
              <a:t>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Used K – Fold cross validation (K=10) with </a:t>
            </a:r>
          </a:p>
          <a:p>
            <a:r>
              <a:rPr lang="en-IN" dirty="0"/>
              <a:t>      setting </a:t>
            </a:r>
            <a:r>
              <a:rPr lang="en-IN" dirty="0" smtClean="0"/>
              <a:t>the </a:t>
            </a:r>
            <a:r>
              <a:rPr lang="en-IN" dirty="0" err="1" smtClean="0"/>
              <a:t>hidden_layer_sizes</a:t>
            </a:r>
            <a:r>
              <a:rPr lang="en-IN" dirty="0" smtClean="0"/>
              <a:t>(46,42), </a:t>
            </a:r>
            <a:r>
              <a:rPr lang="en-IN" b="1" dirty="0" err="1" smtClean="0"/>
              <a:t>tanh</a:t>
            </a:r>
            <a:r>
              <a:rPr lang="en-IN" dirty="0" smtClean="0"/>
              <a:t> </a:t>
            </a:r>
          </a:p>
          <a:p>
            <a:r>
              <a:rPr lang="en-IN" dirty="0" smtClean="0"/>
              <a:t>      activation function and Alpha(1e-4) parameters</a:t>
            </a:r>
          </a:p>
          <a:p>
            <a:r>
              <a:rPr lang="en-IN" dirty="0" smtClean="0"/>
              <a:t>      and achieved </a:t>
            </a:r>
            <a:r>
              <a:rPr lang="en-IN" b="1" dirty="0" smtClean="0"/>
              <a:t>66%</a:t>
            </a:r>
            <a:r>
              <a:rPr lang="en-IN" dirty="0" smtClean="0"/>
              <a:t> accuracy </a:t>
            </a:r>
            <a:r>
              <a:rPr lang="en-IN" dirty="0"/>
              <a:t>on test </a:t>
            </a:r>
            <a:r>
              <a:rPr lang="en-IN" dirty="0" smtClean="0"/>
              <a:t>dataset</a:t>
            </a:r>
            <a:r>
              <a:rPr lang="en-IN" dirty="0"/>
              <a:t>.</a:t>
            </a:r>
          </a:p>
          <a:p>
            <a:endParaRPr lang="en-IN" dirty="0" smtClean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098" name="Picture 2" descr="C:\Users\user\Desktop\n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091" y="3038893"/>
            <a:ext cx="2315810" cy="194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user\Desktop\n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091" y="1185174"/>
            <a:ext cx="2315810" cy="176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94587" y="2139702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b="1" dirty="0" smtClean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5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248260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7142" y="179691"/>
            <a:ext cx="7704856" cy="1159799"/>
          </a:xfrm>
        </p:spPr>
        <p:txBody>
          <a:bodyPr/>
          <a:lstStyle/>
          <a:p>
            <a:r>
              <a:rPr lang="en-IN" dirty="0" smtClean="0"/>
              <a:t>Extreme Gradient Boosting(XGB)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419622"/>
            <a:ext cx="6293296" cy="352839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XGBoost</a:t>
            </a:r>
            <a:r>
              <a:rPr lang="en-IN" dirty="0"/>
              <a:t> </a:t>
            </a:r>
            <a:r>
              <a:rPr lang="en-IN" dirty="0" smtClean="0"/>
              <a:t>is </a:t>
            </a:r>
            <a:r>
              <a:rPr lang="en-IN" dirty="0"/>
              <a:t>an optimized distributed gradient boosting </a:t>
            </a:r>
            <a:r>
              <a:rPr lang="en-IN" dirty="0" smtClean="0"/>
              <a:t>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 smtClean="0"/>
              <a:t>XGBoost</a:t>
            </a:r>
            <a:r>
              <a:rPr lang="en-IN" dirty="0" smtClean="0"/>
              <a:t> belongs </a:t>
            </a:r>
            <a:r>
              <a:rPr lang="en-IN" dirty="0"/>
              <a:t>to a family of boosting </a:t>
            </a:r>
          </a:p>
          <a:p>
            <a:r>
              <a:rPr lang="en-IN" dirty="0" smtClean="0"/>
              <a:t>      algorithms that</a:t>
            </a:r>
            <a:r>
              <a:rPr lang="en-IN" dirty="0"/>
              <a:t> convert weak learners into </a:t>
            </a:r>
            <a:endParaRPr lang="en-IN" dirty="0" smtClean="0"/>
          </a:p>
          <a:p>
            <a:r>
              <a:rPr lang="en-IN" dirty="0"/>
              <a:t> </a:t>
            </a:r>
            <a:r>
              <a:rPr lang="en-IN" dirty="0" smtClean="0"/>
              <a:t>     strong learners.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In </a:t>
            </a:r>
            <a:r>
              <a:rPr lang="en-IN" dirty="0"/>
              <a:t>simple words, gradient </a:t>
            </a:r>
            <a:r>
              <a:rPr lang="en-IN" dirty="0" smtClean="0"/>
              <a:t>boosting </a:t>
            </a:r>
            <a:r>
              <a:rPr lang="en-IN" dirty="0"/>
              <a:t>tries to </a:t>
            </a:r>
            <a:endParaRPr lang="en-IN" dirty="0" smtClean="0"/>
          </a:p>
          <a:p>
            <a:r>
              <a:rPr lang="en-IN" dirty="0"/>
              <a:t> </a:t>
            </a:r>
            <a:r>
              <a:rPr lang="en-IN" dirty="0" smtClean="0"/>
              <a:t>      optimize </a:t>
            </a:r>
            <a:r>
              <a:rPr lang="en-IN" dirty="0"/>
              <a:t>the loss function by tuning different </a:t>
            </a:r>
            <a:endParaRPr lang="en-IN" dirty="0" smtClean="0"/>
          </a:p>
          <a:p>
            <a:r>
              <a:rPr lang="en-IN" dirty="0"/>
              <a:t> </a:t>
            </a:r>
            <a:r>
              <a:rPr lang="en-IN" dirty="0" smtClean="0"/>
              <a:t>      values </a:t>
            </a:r>
            <a:r>
              <a:rPr lang="en-IN" dirty="0"/>
              <a:t>of coefficients to minimize the error</a:t>
            </a:r>
            <a:r>
              <a:rPr lang="en-IN" dirty="0" smtClean="0"/>
              <a:t>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Used K – Fold cross validation (K=10) with </a:t>
            </a:r>
          </a:p>
          <a:p>
            <a:r>
              <a:rPr lang="en-IN" dirty="0"/>
              <a:t>      </a:t>
            </a:r>
            <a:r>
              <a:rPr lang="en-IN" dirty="0" smtClean="0"/>
              <a:t>parameter tuning </a:t>
            </a:r>
            <a:r>
              <a:rPr lang="en-IN" dirty="0" err="1" smtClean="0"/>
              <a:t>learning_rate</a:t>
            </a:r>
            <a:r>
              <a:rPr lang="en-IN" dirty="0" smtClean="0"/>
              <a:t>(0.1), </a:t>
            </a:r>
          </a:p>
          <a:p>
            <a:r>
              <a:rPr lang="en-IN" dirty="0"/>
              <a:t> </a:t>
            </a:r>
            <a:r>
              <a:rPr lang="en-IN" dirty="0" smtClean="0"/>
              <a:t>     </a:t>
            </a:r>
            <a:r>
              <a:rPr lang="en-IN" dirty="0" err="1" smtClean="0"/>
              <a:t>n_estimators</a:t>
            </a:r>
            <a:r>
              <a:rPr lang="en-IN" dirty="0" smtClean="0"/>
              <a:t>(500), </a:t>
            </a:r>
            <a:r>
              <a:rPr lang="en-IN" dirty="0" err="1" smtClean="0"/>
              <a:t>max_depth</a:t>
            </a:r>
            <a:r>
              <a:rPr lang="en-IN" dirty="0" smtClean="0"/>
              <a:t>(3), objective</a:t>
            </a:r>
          </a:p>
          <a:p>
            <a:r>
              <a:rPr lang="en-IN" dirty="0"/>
              <a:t> </a:t>
            </a:r>
            <a:r>
              <a:rPr lang="en-IN" dirty="0" smtClean="0"/>
              <a:t>     </a:t>
            </a:r>
            <a:r>
              <a:rPr lang="en-IN" dirty="0"/>
              <a:t>(</a:t>
            </a:r>
            <a:r>
              <a:rPr lang="en-IN" dirty="0" err="1" smtClean="0"/>
              <a:t>multi:softmax</a:t>
            </a:r>
            <a:r>
              <a:rPr lang="en-IN" dirty="0" smtClean="0"/>
              <a:t>) and achieved </a:t>
            </a:r>
            <a:r>
              <a:rPr lang="en-IN" b="1" dirty="0" smtClean="0"/>
              <a:t>80%</a:t>
            </a:r>
            <a:r>
              <a:rPr lang="en-IN" dirty="0" smtClean="0"/>
              <a:t> </a:t>
            </a:r>
            <a:r>
              <a:rPr lang="en-IN" dirty="0"/>
              <a:t>accuracy </a:t>
            </a:r>
            <a:endParaRPr lang="en-IN" dirty="0" smtClean="0"/>
          </a:p>
          <a:p>
            <a:r>
              <a:rPr lang="en-IN" dirty="0"/>
              <a:t> </a:t>
            </a:r>
            <a:r>
              <a:rPr lang="en-IN" dirty="0" smtClean="0"/>
              <a:t>     on </a:t>
            </a:r>
            <a:r>
              <a:rPr lang="en-IN" dirty="0"/>
              <a:t>test dataset.</a:t>
            </a:r>
            <a:r>
              <a:rPr lang="en-IN" dirty="0" smtClean="0"/>
              <a:t> </a:t>
            </a:r>
          </a:p>
          <a:p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122" name="Picture 2" descr="C:\Users\user\Desktop\big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779663"/>
            <a:ext cx="2195170" cy="173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user\Desktop\xg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5" y="3516695"/>
            <a:ext cx="2195170" cy="160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94587" y="2139702"/>
            <a:ext cx="5533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6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105262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792" y="123478"/>
            <a:ext cx="5638800" cy="1159799"/>
          </a:xfrm>
        </p:spPr>
        <p:txBody>
          <a:bodyPr/>
          <a:lstStyle/>
          <a:p>
            <a:r>
              <a:rPr lang="en-IN" sz="4000" dirty="0" smtClean="0"/>
              <a:t>Model Performance</a:t>
            </a:r>
            <a:endParaRPr lang="en-IN" sz="40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7664327"/>
              </p:ext>
            </p:extLst>
          </p:nvPr>
        </p:nvGraphicFramePr>
        <p:xfrm>
          <a:off x="2243471" y="1283277"/>
          <a:ext cx="6438022" cy="3860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1696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1763688" y="1707654"/>
            <a:ext cx="5859856" cy="29523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>
                <a:latin typeface="Muli" panose="020B0604020202020204" charset="0"/>
                <a:cs typeface="Calibri" pitchFamily="34" charset="0"/>
              </a:rPr>
              <a:t>Using the boosting approach along with the 10-fold cross validation of the </a:t>
            </a:r>
            <a:r>
              <a:rPr lang="en-US" dirty="0" err="1" smtClean="0">
                <a:latin typeface="Muli" panose="020B0604020202020204" charset="0"/>
                <a:cs typeface="Calibri" pitchFamily="34" charset="0"/>
              </a:rPr>
              <a:t>XGBoost</a:t>
            </a:r>
            <a:r>
              <a:rPr lang="en-US" dirty="0" smtClean="0">
                <a:latin typeface="Muli" panose="020B0604020202020204" charset="0"/>
                <a:cs typeface="Calibri" pitchFamily="34" charset="0"/>
              </a:rPr>
              <a:t> </a:t>
            </a:r>
            <a:r>
              <a:rPr lang="en-US" dirty="0">
                <a:latin typeface="Muli" panose="020B0604020202020204" charset="0"/>
                <a:cs typeface="Calibri" pitchFamily="34" charset="0"/>
              </a:rPr>
              <a:t>techniques it gives a great boost up to the accuracy, by lowering the </a:t>
            </a:r>
            <a:r>
              <a:rPr lang="en-US" dirty="0" smtClean="0">
                <a:latin typeface="Muli" panose="020B0604020202020204" charset="0"/>
                <a:cs typeface="Calibri" pitchFamily="34" charset="0"/>
              </a:rPr>
              <a:t>RMSE </a:t>
            </a:r>
            <a:r>
              <a:rPr lang="en-US" dirty="0">
                <a:latin typeface="Muli" panose="020B0604020202020204" charset="0"/>
                <a:cs typeface="Calibri" pitchFamily="34" charset="0"/>
              </a:rPr>
              <a:t>value and ensures </a:t>
            </a:r>
            <a:r>
              <a:rPr lang="en-US" b="1" dirty="0">
                <a:latin typeface="Muli" panose="020B0604020202020204" charset="0"/>
                <a:cs typeface="Calibri" pitchFamily="34" charset="0"/>
              </a:rPr>
              <a:t>a more robust prediction model</a:t>
            </a:r>
            <a:r>
              <a:rPr lang="en-US" b="1" dirty="0" smtClean="0">
                <a:latin typeface="Muli" panose="020B0604020202020204" charset="0"/>
                <a:cs typeface="Calibri" pitchFamily="34" charset="0"/>
              </a:rPr>
              <a:t>.</a:t>
            </a:r>
          </a:p>
          <a:p>
            <a:pPr>
              <a:buNone/>
            </a:pPr>
            <a:endParaRPr lang="en-US" dirty="0" smtClean="0">
              <a:latin typeface="Muli" panose="020B0604020202020204" charset="0"/>
              <a:cs typeface="Calibri" pitchFamily="34" charset="0"/>
            </a:endParaRPr>
          </a:p>
          <a:p>
            <a:pPr marL="285750" indent="-285750"/>
            <a:r>
              <a:rPr lang="en-US" dirty="0" err="1" smtClean="0">
                <a:latin typeface="Muli" panose="020B0604020202020204" charset="0"/>
                <a:cs typeface="Calibri" pitchFamily="34" charset="0"/>
              </a:rPr>
              <a:t>XGBoost</a:t>
            </a:r>
            <a:r>
              <a:rPr lang="en-US" dirty="0" smtClean="0">
                <a:latin typeface="Muli" panose="020B0604020202020204" charset="0"/>
                <a:cs typeface="Calibri" pitchFamily="34" charset="0"/>
              </a:rPr>
              <a:t> </a:t>
            </a:r>
            <a:r>
              <a:rPr lang="en-US" dirty="0">
                <a:latin typeface="Muli" panose="020B0604020202020204" charset="0"/>
                <a:cs typeface="Calibri" pitchFamily="34" charset="0"/>
              </a:rPr>
              <a:t>readily </a:t>
            </a:r>
            <a:r>
              <a:rPr lang="en-US" b="1" dirty="0">
                <a:latin typeface="Muli" panose="020B0604020202020204" charset="0"/>
                <a:cs typeface="Calibri" pitchFamily="34" charset="0"/>
              </a:rPr>
              <a:t>take care of the low relative influenced variable </a:t>
            </a:r>
            <a:r>
              <a:rPr lang="en-US" dirty="0">
                <a:latin typeface="Muli" panose="020B0604020202020204" charset="0"/>
                <a:cs typeface="Calibri" pitchFamily="34" charset="0"/>
              </a:rPr>
              <a:t>amongst the data given, and </a:t>
            </a:r>
            <a:r>
              <a:rPr lang="en-US" b="1" dirty="0">
                <a:latin typeface="Muli" panose="020B0604020202020204" charset="0"/>
                <a:cs typeface="Calibri" pitchFamily="34" charset="0"/>
              </a:rPr>
              <a:t>deals with higher correlation variables </a:t>
            </a:r>
            <a:r>
              <a:rPr lang="en-US" dirty="0">
                <a:latin typeface="Muli" panose="020B0604020202020204" charset="0"/>
                <a:cs typeface="Calibri" pitchFamily="34" charset="0"/>
              </a:rPr>
              <a:t>without over-fitting</a:t>
            </a:r>
            <a:r>
              <a:rPr lang="en-US" dirty="0" smtClean="0">
                <a:latin typeface="Muli" panose="020B0604020202020204" charset="0"/>
                <a:cs typeface="Calibri" pitchFamily="34" charset="0"/>
              </a:rPr>
              <a:t>.</a:t>
            </a:r>
          </a:p>
          <a:p>
            <a:pPr marL="285750" indent="-285750"/>
            <a:endParaRPr lang="en-US" dirty="0">
              <a:latin typeface="Muli" panose="020B0604020202020204" charset="0"/>
              <a:cs typeface="Calibri" pitchFamily="34" charset="0"/>
            </a:endParaRPr>
          </a:p>
          <a:p>
            <a:pPr marL="285750" indent="-285750"/>
            <a:endParaRPr lang="en" dirty="0">
              <a:latin typeface="Muli" panose="020B06040202020202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1203598"/>
            <a:ext cx="7380312" cy="645300"/>
          </a:xfrm>
        </p:spPr>
        <p:txBody>
          <a:bodyPr/>
          <a:lstStyle/>
          <a:p>
            <a:r>
              <a:rPr lang="en-US" sz="2500" b="1" dirty="0" smtClean="0">
                <a:latin typeface="Nixie One" panose="020B0604020202020204" charset="0"/>
                <a:cs typeface="Calibri" pitchFamily="34" charset="0"/>
              </a:rPr>
              <a:t/>
            </a:r>
            <a:br>
              <a:rPr lang="en-US" sz="2500" b="1" dirty="0" smtClean="0">
                <a:latin typeface="Nixie One" panose="020B0604020202020204" charset="0"/>
                <a:cs typeface="Calibri" pitchFamily="34" charset="0"/>
              </a:rPr>
            </a:br>
            <a:r>
              <a:rPr lang="en-US" sz="2500" b="1" dirty="0">
                <a:latin typeface="Nixie One" panose="020B0604020202020204" charset="0"/>
                <a:cs typeface="Calibri" pitchFamily="34" charset="0"/>
              </a:rPr>
              <a:t/>
            </a:r>
            <a:br>
              <a:rPr lang="en-US" sz="2500" b="1" dirty="0">
                <a:latin typeface="Nixie One" panose="020B0604020202020204" charset="0"/>
                <a:cs typeface="Calibri" pitchFamily="34" charset="0"/>
              </a:rPr>
            </a:br>
            <a:r>
              <a:rPr lang="en-US" sz="2500" b="1" dirty="0" smtClean="0">
                <a:latin typeface="Nixie One" panose="020B0604020202020204" charset="0"/>
                <a:cs typeface="Calibri" pitchFamily="34" charset="0"/>
              </a:rPr>
              <a:t/>
            </a:r>
            <a:br>
              <a:rPr lang="en-US" sz="2500" b="1" dirty="0" smtClean="0">
                <a:latin typeface="Nixie One" panose="020B0604020202020204" charset="0"/>
                <a:cs typeface="Calibri" pitchFamily="34" charset="0"/>
              </a:rPr>
            </a:br>
            <a:r>
              <a:rPr lang="en-US" sz="2500" b="1" dirty="0">
                <a:latin typeface="Nixie One" panose="020B0604020202020204" charset="0"/>
                <a:cs typeface="Calibri" pitchFamily="34" charset="0"/>
              </a:rPr>
              <a:t/>
            </a:r>
            <a:br>
              <a:rPr lang="en-US" sz="2500" b="1" dirty="0">
                <a:latin typeface="Nixie One" panose="020B0604020202020204" charset="0"/>
                <a:cs typeface="Calibri" pitchFamily="34" charset="0"/>
              </a:rPr>
            </a:br>
            <a:r>
              <a:rPr lang="en-US" sz="2500" b="1" dirty="0" smtClean="0">
                <a:latin typeface="Nixie One" panose="020B0604020202020204" charset="0"/>
                <a:cs typeface="Calibri" pitchFamily="34" charset="0"/>
              </a:rPr>
              <a:t/>
            </a:r>
            <a:br>
              <a:rPr lang="en-US" sz="2500" b="1" dirty="0" smtClean="0">
                <a:latin typeface="Nixie One" panose="020B0604020202020204" charset="0"/>
                <a:cs typeface="Calibri" pitchFamily="34" charset="0"/>
              </a:rPr>
            </a:br>
            <a:r>
              <a:rPr lang="en-US" sz="2500" b="1" dirty="0" smtClean="0">
                <a:latin typeface="Nixie One" panose="020B0604020202020204" charset="0"/>
                <a:cs typeface="Calibri" pitchFamily="34" charset="0"/>
              </a:rPr>
              <a:t>Why </a:t>
            </a:r>
            <a:r>
              <a:rPr lang="en-US" sz="2500" b="1" dirty="0">
                <a:latin typeface="Nixie One" panose="020B0604020202020204" charset="0"/>
                <a:cs typeface="Calibri" pitchFamily="34" charset="0"/>
              </a:rPr>
              <a:t>do you think </a:t>
            </a:r>
            <a:r>
              <a:rPr lang="en-US" sz="2500" b="1" dirty="0" err="1" smtClean="0">
                <a:latin typeface="Nixie One" panose="020B0604020202020204" charset="0"/>
                <a:cs typeface="Calibri" pitchFamily="34" charset="0"/>
              </a:rPr>
              <a:t>XGBoost</a:t>
            </a:r>
            <a:r>
              <a:rPr lang="en-US" sz="2500" b="1" dirty="0" smtClean="0">
                <a:latin typeface="Nixie One" panose="020B0604020202020204" charset="0"/>
                <a:cs typeface="Calibri" pitchFamily="34" charset="0"/>
              </a:rPr>
              <a:t> is the best technique  </a:t>
            </a:r>
            <a:r>
              <a:rPr lang="en-US" sz="2500" b="1" dirty="0">
                <a:latin typeface="Nixie One" panose="020B0604020202020204" charset="0"/>
                <a:cs typeface="Calibri" pitchFamily="34" charset="0"/>
              </a:rPr>
              <a:t>for this particular problem?</a:t>
            </a:r>
            <a:br>
              <a:rPr lang="en-US" sz="2500" b="1" dirty="0">
                <a:latin typeface="Nixie One" panose="020B0604020202020204" charset="0"/>
                <a:cs typeface="Calibri" pitchFamily="34" charset="0"/>
              </a:rPr>
            </a:br>
            <a:endParaRPr lang="en-IN" sz="2500" dirty="0">
              <a:latin typeface="Nixie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85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/>
        </p:nvSpPr>
        <p:spPr>
          <a:xfrm rot="-5400000">
            <a:off x="867324" y="468799"/>
            <a:ext cx="2691900" cy="3108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9" name="Shape 369"/>
          <p:cNvSpPr txBox="1">
            <a:spLocks noGrp="1"/>
          </p:cNvSpPr>
          <p:nvPr>
            <p:ph type="ctrTitle" idx="4294967295"/>
          </p:nvPr>
        </p:nvSpPr>
        <p:spPr>
          <a:xfrm>
            <a:off x="3388928" y="573699"/>
            <a:ext cx="7143336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/>
              <a:t>Real Time Testing</a:t>
            </a:r>
            <a:endParaRPr lang="en" b="1" dirty="0"/>
          </a:p>
        </p:txBody>
      </p:sp>
      <p:sp>
        <p:nvSpPr>
          <p:cNvPr id="370" name="Shape 370"/>
          <p:cNvSpPr txBox="1">
            <a:spLocks noGrp="1"/>
          </p:cNvSpPr>
          <p:nvPr>
            <p:ph type="subTitle" idx="4294967295"/>
          </p:nvPr>
        </p:nvSpPr>
        <p:spPr>
          <a:xfrm>
            <a:off x="3794494" y="1418174"/>
            <a:ext cx="4676266" cy="287247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" sz="2000" dirty="0" smtClean="0"/>
              <a:t>Mobile device is connected to laptop’s hotspot</a:t>
            </a:r>
          </a:p>
          <a:p>
            <a:pPr marL="342900" indent="-342900">
              <a:spcBef>
                <a:spcPts val="0"/>
              </a:spcBef>
            </a:pPr>
            <a:r>
              <a:rPr lang="en" sz="2000" dirty="0" smtClean="0"/>
              <a:t>DataStream consisting of 256 data points is stored in a numpy array</a:t>
            </a:r>
          </a:p>
          <a:p>
            <a:pPr marL="342900" indent="-342900">
              <a:spcBef>
                <a:spcPts val="0"/>
              </a:spcBef>
            </a:pPr>
            <a:r>
              <a:rPr lang="en" sz="2000" dirty="0" smtClean="0"/>
              <a:t>1x48 feature matrix is generated and fed it to our model to reco</a:t>
            </a:r>
            <a:r>
              <a:rPr lang="en-IN" sz="2000" dirty="0" smtClean="0"/>
              <a:t>g</a:t>
            </a:r>
            <a:r>
              <a:rPr lang="en" sz="2000" dirty="0" smtClean="0"/>
              <a:t>nize the gesture</a:t>
            </a:r>
          </a:p>
          <a:p>
            <a:pPr>
              <a:spcBef>
                <a:spcPts val="0"/>
              </a:spcBef>
              <a:buNone/>
            </a:pPr>
            <a:endParaRPr lang="en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315" y="921294"/>
            <a:ext cx="1853578" cy="162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/>
        </p:nvSpPr>
        <p:spPr>
          <a:xfrm rot="-5400000">
            <a:off x="867324" y="468799"/>
            <a:ext cx="2691900" cy="3108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9" name="Shape 369"/>
          <p:cNvSpPr txBox="1">
            <a:spLocks noGrp="1"/>
          </p:cNvSpPr>
          <p:nvPr>
            <p:ph type="ctrTitle" idx="4294967295"/>
          </p:nvPr>
        </p:nvSpPr>
        <p:spPr>
          <a:xfrm>
            <a:off x="3338686" y="573699"/>
            <a:ext cx="7143336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 smtClean="0"/>
              <a:t>Programming </a:t>
            </a:r>
            <a:r>
              <a:rPr lang="en" sz="3000" b="1" dirty="0" smtClean="0"/>
              <a:t>Tools </a:t>
            </a:r>
            <a:r>
              <a:rPr lang="en" sz="3000" b="1" dirty="0" smtClean="0"/>
              <a:t>Used</a:t>
            </a:r>
            <a:endParaRPr lang="en" sz="3000" b="1" dirty="0"/>
          </a:p>
        </p:txBody>
      </p:sp>
      <p:sp>
        <p:nvSpPr>
          <p:cNvPr id="370" name="Shape 370"/>
          <p:cNvSpPr txBox="1">
            <a:spLocks noGrp="1"/>
          </p:cNvSpPr>
          <p:nvPr>
            <p:ph type="subTitle" idx="4294967295"/>
          </p:nvPr>
        </p:nvSpPr>
        <p:spPr>
          <a:xfrm>
            <a:off x="3794494" y="1418174"/>
            <a:ext cx="4676266" cy="287247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-IN" sz="2000" dirty="0" smtClean="0"/>
              <a:t>Language</a:t>
            </a:r>
          </a:p>
          <a:p>
            <a:pPr marL="342900" lvl="2" indent="-342900">
              <a:spcBef>
                <a:spcPts val="0"/>
              </a:spcBef>
            </a:pPr>
            <a:r>
              <a:rPr lang="en-IN" sz="1500" dirty="0" smtClean="0"/>
              <a:t>Python</a:t>
            </a:r>
          </a:p>
          <a:p>
            <a:pPr marL="342900" indent="-342900">
              <a:spcBef>
                <a:spcPts val="0"/>
              </a:spcBef>
            </a:pPr>
            <a:r>
              <a:rPr lang="en" sz="2000" dirty="0" smtClean="0"/>
              <a:t>Libraries</a:t>
            </a:r>
          </a:p>
          <a:p>
            <a:pPr marL="342900" lvl="2" indent="-342900">
              <a:spcBef>
                <a:spcPts val="0"/>
              </a:spcBef>
            </a:pPr>
            <a:r>
              <a:rPr lang="en-IN" sz="1500" dirty="0" err="1"/>
              <a:t>sklearn</a:t>
            </a:r>
            <a:r>
              <a:rPr lang="en" sz="1500" dirty="0" smtClean="0"/>
              <a:t>, numpy, scipy etc.</a:t>
            </a:r>
          </a:p>
          <a:p>
            <a:pPr>
              <a:spcBef>
                <a:spcPts val="0"/>
              </a:spcBef>
              <a:buNone/>
            </a:pPr>
            <a:endParaRPr lang="en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84" y="1209661"/>
            <a:ext cx="1634618" cy="163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5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/>
        </p:nvSpPr>
        <p:spPr>
          <a:xfrm>
            <a:off x="5375409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184769"/>
          </a:solidFill>
          <a:ln w="19050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5468725" y="839000"/>
            <a:ext cx="1888499" cy="33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</a:p>
        </p:txBody>
      </p:sp>
      <p:sp>
        <p:nvSpPr>
          <p:cNvPr id="512" name="Shape 512"/>
          <p:cNvSpPr/>
          <p:nvPr/>
        </p:nvSpPr>
        <p:spPr>
          <a:xfrm>
            <a:off x="764398" y="480276"/>
            <a:ext cx="204520" cy="35433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27"/>
          <p:cNvSpPr txBox="1">
            <a:spLocks/>
          </p:cNvSpPr>
          <p:nvPr/>
        </p:nvSpPr>
        <p:spPr>
          <a:xfrm>
            <a:off x="1131731" y="986216"/>
            <a:ext cx="4080865" cy="271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spcBef>
                <a:spcPts val="0"/>
              </a:spcBef>
              <a:buFont typeface="Muli"/>
              <a:buNone/>
            </a:pPr>
            <a:r>
              <a:rPr lang="en" sz="2800" b="1" dirty="0" smtClean="0">
                <a:solidFill>
                  <a:srgbClr val="19BBD5"/>
                </a:solidFill>
              </a:rPr>
              <a:t>Applications</a:t>
            </a:r>
          </a:p>
          <a:p>
            <a:pPr marL="285750" indent="-285750">
              <a:spcBef>
                <a:spcPts val="0"/>
              </a:spcBef>
            </a:pPr>
            <a:r>
              <a:rPr lang="en" sz="1800" dirty="0" smtClean="0"/>
              <a:t>Automation of things for physically challenged people</a:t>
            </a:r>
          </a:p>
          <a:p>
            <a:pPr marL="285750" indent="-285750">
              <a:spcBef>
                <a:spcPts val="0"/>
              </a:spcBef>
            </a:pPr>
            <a:r>
              <a:rPr lang="en" sz="1800" dirty="0" smtClean="0"/>
              <a:t>Smart homes</a:t>
            </a:r>
          </a:p>
          <a:p>
            <a:pPr marL="285750" indent="-285750">
              <a:spcBef>
                <a:spcPts val="0"/>
              </a:spcBef>
            </a:pPr>
            <a:r>
              <a:rPr lang="en" sz="1800" dirty="0" smtClean="0"/>
              <a:t>Gesture controlled robots</a:t>
            </a:r>
          </a:p>
          <a:p>
            <a:pPr marL="285750" indent="-285750">
              <a:spcBef>
                <a:spcPts val="0"/>
              </a:spcBef>
            </a:pPr>
            <a:r>
              <a:rPr lang="en" sz="1800" dirty="0" smtClean="0"/>
              <a:t>Gaming</a:t>
            </a:r>
          </a:p>
          <a:p>
            <a:pPr marL="285750" indent="-285750">
              <a:spcBef>
                <a:spcPts val="0"/>
              </a:spcBef>
            </a:pPr>
            <a:r>
              <a:rPr lang="en" sz="1800" dirty="0" smtClean="0"/>
              <a:t>Cost effective human computer interface</a:t>
            </a:r>
            <a:endParaRPr lang="en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725" y="834611"/>
            <a:ext cx="1888499" cy="336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6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body" idx="4294967295"/>
          </p:nvPr>
        </p:nvSpPr>
        <p:spPr>
          <a:xfrm>
            <a:off x="1130439" y="1516567"/>
            <a:ext cx="4101900" cy="271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b="1" dirty="0" smtClean="0">
                <a:solidFill>
                  <a:srgbClr val="19BBD5"/>
                </a:solidFill>
              </a:rPr>
              <a:t>Limitations</a:t>
            </a:r>
          </a:p>
          <a:p>
            <a:pPr marL="285750" indent="-285750">
              <a:spcBef>
                <a:spcPts val="0"/>
              </a:spcBef>
            </a:pPr>
            <a:r>
              <a:rPr lang="en" sz="1800" dirty="0" smtClean="0"/>
              <a:t>Dependent on the time elapsed to draw the number</a:t>
            </a:r>
          </a:p>
          <a:p>
            <a:pPr marL="285750" indent="-285750">
              <a:spcBef>
                <a:spcPts val="0"/>
              </a:spcBef>
            </a:pPr>
            <a:r>
              <a:rPr lang="en" sz="1800" dirty="0" smtClean="0"/>
              <a:t>Numbers can be drawn in different ways</a:t>
            </a:r>
          </a:p>
          <a:p>
            <a:pPr marL="285750" indent="-285750">
              <a:spcBef>
                <a:spcPts val="0"/>
              </a:spcBef>
            </a:pPr>
            <a:r>
              <a:rPr lang="en" sz="1800" dirty="0" smtClean="0"/>
              <a:t>Accelerometer data from the mobile not pretty accurate</a:t>
            </a:r>
          </a:p>
          <a:p>
            <a:pPr marL="285750" indent="-285750">
              <a:spcBef>
                <a:spcPts val="0"/>
              </a:spcBef>
            </a:pPr>
            <a:r>
              <a:rPr lang="en" sz="1800" dirty="0" smtClean="0"/>
              <a:t>Only data in X-Y plane has been used to draw the numbers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</p:txBody>
      </p:sp>
      <p:sp>
        <p:nvSpPr>
          <p:cNvPr id="528" name="Shape 528"/>
          <p:cNvSpPr/>
          <p:nvPr/>
        </p:nvSpPr>
        <p:spPr>
          <a:xfrm>
            <a:off x="728629" y="480276"/>
            <a:ext cx="276059" cy="354334"/>
          </a:xfrm>
          <a:custGeom>
            <a:avLst/>
            <a:gdLst/>
            <a:ahLst/>
            <a:cxnLst/>
            <a:rect l="0" t="0" r="0" b="0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920" y="1356189"/>
            <a:ext cx="3374287" cy="252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2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25"/>
            <a:ext cx="9230265" cy="5095875"/>
          </a:xfrm>
          <a:prstGeom prst="rect">
            <a:avLst/>
          </a:prstGeom>
        </p:spPr>
      </p:pic>
      <p:sp>
        <p:nvSpPr>
          <p:cNvPr id="5" name="Parallelogram 4"/>
          <p:cNvSpPr/>
          <p:nvPr/>
        </p:nvSpPr>
        <p:spPr>
          <a:xfrm>
            <a:off x="0" y="3585956"/>
            <a:ext cx="9230265" cy="1153043"/>
          </a:xfrm>
          <a:prstGeom prst="parallelogram">
            <a:avLst>
              <a:gd name="adj" fmla="val 108656"/>
            </a:avLst>
          </a:prstGeom>
          <a:solidFill>
            <a:schemeClr val="tx2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784052" y="3689110"/>
            <a:ext cx="8165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        Wouldn’t it be Awesome if, whatever professor is writing on the board magically gets converted into text and comes to us in the pdf format.</a:t>
            </a:r>
            <a:endParaRPr lang="en-IN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00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title" idx="4294967295"/>
          </p:nvPr>
        </p:nvSpPr>
        <p:spPr>
          <a:xfrm>
            <a:off x="1839074" y="-645346"/>
            <a:ext cx="5691882" cy="348101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 dirty="0" smtClean="0">
                <a:solidFill>
                  <a:srgbClr val="0E293C"/>
                </a:solidFill>
              </a:rPr>
              <a:t>version to text while writing</a:t>
            </a:r>
            <a:r>
              <a:rPr lang="en" sz="2800" b="1" dirty="0" smtClean="0">
                <a:solidFill>
                  <a:srgbClr val="0E293C"/>
                </a:solidFill>
              </a:rPr>
              <a:t/>
            </a:r>
            <a:br>
              <a:rPr lang="en" sz="2800" b="1" dirty="0" smtClean="0">
                <a:solidFill>
                  <a:srgbClr val="0E293C"/>
                </a:solidFill>
              </a:rPr>
            </a:br>
            <a:r>
              <a:rPr lang="en" sz="2800" b="1" dirty="0" smtClean="0">
                <a:solidFill>
                  <a:srgbClr val="0E293C"/>
                </a:solidFill>
              </a:rPr>
              <a:t/>
            </a:r>
            <a:br>
              <a:rPr lang="en" sz="2800" b="1" dirty="0" smtClean="0">
                <a:solidFill>
                  <a:srgbClr val="0E293C"/>
                </a:solidFill>
              </a:rPr>
            </a:br>
            <a:endParaRPr lang="en" sz="2800" b="1" dirty="0">
              <a:solidFill>
                <a:srgbClr val="0E293C"/>
              </a:solidFill>
            </a:endParaRPr>
          </a:p>
        </p:txBody>
      </p:sp>
      <p:sp>
        <p:nvSpPr>
          <p:cNvPr id="4" name="Shape 527"/>
          <p:cNvSpPr txBox="1">
            <a:spLocks/>
          </p:cNvSpPr>
          <p:nvPr/>
        </p:nvSpPr>
        <p:spPr>
          <a:xfrm>
            <a:off x="1192084" y="1476367"/>
            <a:ext cx="4101900" cy="271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spcBef>
                <a:spcPts val="0"/>
              </a:spcBef>
              <a:buFont typeface="Muli"/>
              <a:buNone/>
            </a:pPr>
            <a:r>
              <a:rPr lang="en" sz="2800" b="1" dirty="0" smtClean="0">
                <a:solidFill>
                  <a:srgbClr val="19BBD5"/>
                </a:solidFill>
              </a:rPr>
              <a:t>Future Projections</a:t>
            </a:r>
          </a:p>
          <a:p>
            <a:pPr marL="285750" indent="-285750">
              <a:spcBef>
                <a:spcPts val="0"/>
              </a:spcBef>
            </a:pPr>
            <a:r>
              <a:rPr lang="en" sz="1800" dirty="0" smtClean="0"/>
              <a:t>Automatic conversion to text while writing</a:t>
            </a:r>
          </a:p>
          <a:p>
            <a:pPr marL="285750" indent="-285750">
              <a:spcBef>
                <a:spcPts val="0"/>
              </a:spcBef>
            </a:pPr>
            <a:r>
              <a:rPr lang="en" sz="1800" dirty="0" smtClean="0"/>
              <a:t>Advanced </a:t>
            </a:r>
            <a:r>
              <a:rPr lang="en" sz="1800" dirty="0" smtClean="0"/>
              <a:t>Gaming</a:t>
            </a:r>
            <a:endParaRPr lang="en" sz="1800" dirty="0"/>
          </a:p>
          <a:p>
            <a:pPr>
              <a:spcBef>
                <a:spcPts val="0"/>
              </a:spcBef>
              <a:buFont typeface="Muli"/>
              <a:buNone/>
            </a:pPr>
            <a:endParaRPr lang="en" sz="1800" dirty="0" smtClean="0"/>
          </a:p>
          <a:p>
            <a:pPr>
              <a:spcBef>
                <a:spcPts val="0"/>
              </a:spcBef>
              <a:buFont typeface="Muli"/>
              <a:buNone/>
            </a:pPr>
            <a:endParaRPr lang="en" sz="1800" dirty="0"/>
          </a:p>
          <a:p>
            <a:pPr>
              <a:spcBef>
                <a:spcPts val="0"/>
              </a:spcBef>
              <a:buFont typeface="Muli"/>
              <a:buNone/>
            </a:pPr>
            <a:endParaRPr lang="en" sz="1800" dirty="0" smtClean="0"/>
          </a:p>
          <a:p>
            <a:pPr>
              <a:spcBef>
                <a:spcPts val="0"/>
              </a:spcBef>
              <a:buFont typeface="Muli"/>
              <a:buNone/>
            </a:pPr>
            <a:endParaRPr lang="en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387" y="1095160"/>
            <a:ext cx="3195205" cy="261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0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xfrm>
            <a:off x="2873573" y="590692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 smtClean="0"/>
              <a:t>References</a:t>
            </a:r>
            <a:endParaRPr lang="en" b="1" dirty="0"/>
          </a:p>
        </p:txBody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1500798" y="1627272"/>
            <a:ext cx="5965128" cy="254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/>
            <a:r>
              <a:rPr lang="en" b="1" dirty="0" smtClean="0"/>
              <a:t>Analytics Vidya</a:t>
            </a:r>
          </a:p>
          <a:p>
            <a:pPr marL="285750" indent="-285750"/>
            <a:r>
              <a:rPr lang="en" b="1" dirty="0" smtClean="0"/>
              <a:t>“</a:t>
            </a:r>
            <a:r>
              <a:rPr lang="en" b="1" i="1" dirty="0" smtClean="0"/>
              <a:t>Automated analysis of Long-Term EEG Signals</a:t>
            </a:r>
            <a:r>
              <a:rPr lang="en" b="1" dirty="0" smtClean="0"/>
              <a:t>”, Czech Technical University</a:t>
            </a:r>
            <a:endParaRPr lang="en" b="1" dirty="0" smtClean="0"/>
          </a:p>
        </p:txBody>
      </p:sp>
    </p:spTree>
    <p:extLst>
      <p:ext uri="{BB962C8B-B14F-4D97-AF65-F5344CB8AC3E}">
        <p14:creationId xmlns:p14="http://schemas.microsoft.com/office/powerpoint/2010/main" val="203159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30" y="456157"/>
            <a:ext cx="5714286" cy="45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8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ctrTitle" idx="4294967295"/>
          </p:nvPr>
        </p:nvSpPr>
        <p:spPr>
          <a:xfrm>
            <a:off x="2419128" y="1110201"/>
            <a:ext cx="45620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 dirty="0"/>
              <a:t>Hello!</a:t>
            </a:r>
          </a:p>
        </p:txBody>
      </p:sp>
      <p:sp>
        <p:nvSpPr>
          <p:cNvPr id="344" name="Shape 344"/>
          <p:cNvSpPr txBox="1">
            <a:spLocks noGrp="1"/>
          </p:cNvSpPr>
          <p:nvPr>
            <p:ph type="body" idx="4294967295"/>
          </p:nvPr>
        </p:nvSpPr>
        <p:spPr>
          <a:xfrm>
            <a:off x="2095620" y="2270000"/>
            <a:ext cx="4562099" cy="246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 dirty="0" smtClean="0"/>
              <a:t>Group-3</a:t>
            </a:r>
          </a:p>
          <a:p>
            <a:pPr lvl="0" algn="ctr" rtl="0">
              <a:spcBef>
                <a:spcPts val="0"/>
              </a:spcBef>
              <a:buNone/>
            </a:pPr>
            <a:endParaRPr lang="en" dirty="0" smtClean="0"/>
          </a:p>
          <a:p>
            <a:pPr lvl="0" algn="ctr" rtl="0">
              <a:spcBef>
                <a:spcPts val="0"/>
              </a:spcBef>
              <a:buNone/>
            </a:pPr>
            <a:r>
              <a:rPr lang="en-IN" dirty="0" err="1" smtClean="0"/>
              <a:t>Jitendra</a:t>
            </a:r>
            <a:r>
              <a:rPr lang="en-IN" dirty="0" smtClean="0"/>
              <a:t> </a:t>
            </a:r>
            <a:r>
              <a:rPr lang="en-IN" dirty="0" err="1"/>
              <a:t>J</a:t>
            </a:r>
            <a:r>
              <a:rPr lang="en-IN" dirty="0" err="1" smtClean="0"/>
              <a:t>angid</a:t>
            </a:r>
            <a:r>
              <a:rPr lang="en-IN" dirty="0" smtClean="0"/>
              <a:t> 14CE10023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IN" dirty="0" err="1" smtClean="0"/>
              <a:t>Rajat</a:t>
            </a:r>
            <a:r>
              <a:rPr lang="en-IN" dirty="0" smtClean="0"/>
              <a:t> Gupta 14CE10044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IN" dirty="0" err="1" smtClean="0"/>
              <a:t>Sahil</a:t>
            </a:r>
            <a:r>
              <a:rPr lang="en-IN" dirty="0" smtClean="0"/>
              <a:t> </a:t>
            </a:r>
            <a:r>
              <a:rPr lang="en-IN" dirty="0" err="1"/>
              <a:t>K</a:t>
            </a:r>
            <a:r>
              <a:rPr lang="en-IN" dirty="0" err="1" smtClean="0"/>
              <a:t>hare</a:t>
            </a:r>
            <a:r>
              <a:rPr lang="en-IN" dirty="0" smtClean="0"/>
              <a:t> 14CE10046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IN" dirty="0" smtClean="0"/>
              <a:t>Sanat Kumar Saha 14CE10048</a:t>
            </a:r>
          </a:p>
          <a:p>
            <a:pPr algn="ctr">
              <a:spcBef>
                <a:spcPts val="0"/>
              </a:spcBef>
              <a:buNone/>
            </a:pPr>
            <a:r>
              <a:rPr lang="en-IN" dirty="0" err="1"/>
              <a:t>Vaishali</a:t>
            </a:r>
            <a:r>
              <a:rPr lang="en-IN" dirty="0"/>
              <a:t> Singh </a:t>
            </a:r>
            <a:r>
              <a:rPr lang="en-IN" dirty="0" smtClean="0"/>
              <a:t>14CE10058</a:t>
            </a:r>
            <a:endParaRPr lang="en-IN" dirty="0"/>
          </a:p>
          <a:p>
            <a:pPr lvl="0" algn="ctr" rtl="0">
              <a:spcBef>
                <a:spcPts val="0"/>
              </a:spcBef>
              <a:buNone/>
            </a:pPr>
            <a:endParaRPr lang="en-IN" dirty="0" smtClean="0"/>
          </a:p>
          <a:p>
            <a:pPr lvl="0" algn="ctr" rtl="0">
              <a:spcBef>
                <a:spcPts val="0"/>
              </a:spcBef>
              <a:buNone/>
            </a:pPr>
            <a:endParaRPr lang="en" dirty="0" smtClean="0"/>
          </a:p>
        </p:txBody>
      </p:sp>
    </p:spTree>
    <p:extLst>
      <p:ext uri="{BB962C8B-B14F-4D97-AF65-F5344CB8AC3E}">
        <p14:creationId xmlns:p14="http://schemas.microsoft.com/office/powerpoint/2010/main" val="271055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2430466" y="1404022"/>
            <a:ext cx="5792099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 sz="6000" b="1" dirty="0" smtClean="0"/>
              <a:t>Our Project</a:t>
            </a:r>
            <a:endParaRPr lang="en" sz="6000" b="1" dirty="0"/>
          </a:p>
        </p:txBody>
      </p:sp>
      <p:sp>
        <p:nvSpPr>
          <p:cNvPr id="335" name="Shape 335"/>
          <p:cNvSpPr txBox="1"/>
          <p:nvPr/>
        </p:nvSpPr>
        <p:spPr>
          <a:xfrm>
            <a:off x="135465" y="2369946"/>
            <a:ext cx="9200444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buNone/>
            </a:pPr>
            <a:r>
              <a:rPr lang="en" sz="3600" b="1" dirty="0" smtClean="0">
                <a:solidFill>
                  <a:srgbClr val="C6DAEC"/>
                </a:solidFill>
                <a:latin typeface="Nixie One" panose="020B0604020202020204" charset="0"/>
                <a:ea typeface="Muli"/>
                <a:cs typeface="Muli"/>
                <a:sym typeface="Muli"/>
              </a:rPr>
              <a:t>Digit Writing-Hand Gesture Recognition</a:t>
            </a:r>
          </a:p>
          <a:p>
            <a:pPr lvl="0" algn="ctr" rtl="0">
              <a:spcBef>
                <a:spcPts val="600"/>
              </a:spcBef>
              <a:buNone/>
            </a:pPr>
            <a:r>
              <a:rPr lang="en-IN" sz="2800" b="1" dirty="0" smtClean="0">
                <a:solidFill>
                  <a:srgbClr val="C6DAEC"/>
                </a:solidFill>
                <a:latin typeface="Nixie One" panose="020B0604020202020204" charset="0"/>
                <a:ea typeface="Muli"/>
                <a:cs typeface="Muli"/>
                <a:sym typeface="Muli"/>
              </a:rPr>
              <a:t>(U</a:t>
            </a:r>
            <a:r>
              <a:rPr lang="en" sz="2800" b="1" dirty="0" smtClean="0">
                <a:solidFill>
                  <a:srgbClr val="C6DAEC"/>
                </a:solidFill>
                <a:latin typeface="Nixie One" panose="020B0604020202020204" charset="0"/>
                <a:ea typeface="Muli"/>
                <a:cs typeface="Muli"/>
                <a:sym typeface="Muli"/>
              </a:rPr>
              <a:t>sing accelerometer data)</a:t>
            </a:r>
            <a:endParaRPr lang="en" sz="2800" b="1" dirty="0">
              <a:solidFill>
                <a:srgbClr val="C6DAEC"/>
              </a:solidFill>
              <a:latin typeface="Nixie One" panose="020B0604020202020204" charset="0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419855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127" y="-867366"/>
            <a:ext cx="3331559" cy="3114807"/>
          </a:xfrm>
          <a:prstGeom prst="rect">
            <a:avLst/>
          </a:prstGeom>
        </p:spPr>
      </p:pic>
      <p:sp>
        <p:nvSpPr>
          <p:cNvPr id="350" name="Shape 350"/>
          <p:cNvSpPr txBox="1">
            <a:spLocks noGrp="1"/>
          </p:cNvSpPr>
          <p:nvPr>
            <p:ph type="ctrTitle"/>
          </p:nvPr>
        </p:nvSpPr>
        <p:spPr>
          <a:xfrm>
            <a:off x="2548271" y="690037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b="1" dirty="0" smtClean="0"/>
              <a:t>Our Project</a:t>
            </a:r>
            <a:endParaRPr lang="en" sz="4000" b="1" dirty="0"/>
          </a:p>
        </p:txBody>
      </p:sp>
      <p:sp>
        <p:nvSpPr>
          <p:cNvPr id="351" name="Shape 351"/>
          <p:cNvSpPr txBox="1">
            <a:spLocks noGrp="1"/>
          </p:cNvSpPr>
          <p:nvPr>
            <p:ph type="subTitle" idx="1"/>
          </p:nvPr>
        </p:nvSpPr>
        <p:spPr>
          <a:xfrm>
            <a:off x="2548271" y="1866831"/>
            <a:ext cx="5723466" cy="311271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Tx/>
              <a:buChar char="-"/>
            </a:pPr>
            <a:r>
              <a:rPr lang="en" sz="2000" dirty="0" smtClean="0"/>
              <a:t>Real Time Accelarometer data is used  </a:t>
            </a:r>
            <a:r>
              <a:rPr lang="en" sz="2000" dirty="0"/>
              <a:t>available from mobile accelarometer.</a:t>
            </a:r>
          </a:p>
          <a:p>
            <a:pPr lvl="0" rtl="0">
              <a:spcBef>
                <a:spcPts val="0"/>
              </a:spcBef>
            </a:pPr>
            <a:endParaRPr lang="en" sz="2000" dirty="0" smtClean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en" sz="2000" dirty="0" smtClean="0"/>
              <a:t>Frequency of data collection is 100Hz.</a:t>
            </a:r>
          </a:p>
          <a:p>
            <a:pPr lvl="0" rtl="0">
              <a:spcBef>
                <a:spcPts val="0"/>
              </a:spcBef>
            </a:pPr>
            <a:r>
              <a:rPr lang="en" sz="2000" dirty="0" smtClean="0"/>
              <a:t>  </a:t>
            </a:r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en" sz="2000" dirty="0" smtClean="0"/>
              <a:t>Could Predict Digits between 0-9.</a:t>
            </a:r>
          </a:p>
          <a:p>
            <a:pPr lvl="0" rtl="0">
              <a:spcBef>
                <a:spcPts val="0"/>
              </a:spcBef>
            </a:pPr>
            <a:endParaRPr lang="en" sz="2000" dirty="0"/>
          </a:p>
          <a:p>
            <a:pPr marL="342900" lvl="0" indent="-342900" rtl="0">
              <a:spcBef>
                <a:spcPts val="0"/>
              </a:spcBef>
              <a:buFontTx/>
              <a:buChar char="-"/>
            </a:pPr>
            <a:r>
              <a:rPr lang="en" sz="2000" dirty="0" smtClean="0"/>
              <a:t>Uses Classification algorithms to classify </a:t>
            </a:r>
          </a:p>
          <a:p>
            <a:pPr lvl="0" rtl="0">
              <a:spcBef>
                <a:spcPts val="0"/>
              </a:spcBef>
            </a:pPr>
            <a:r>
              <a:rPr lang="en" sz="2000" dirty="0"/>
              <a:t> </a:t>
            </a:r>
            <a:r>
              <a:rPr lang="en" sz="2000" dirty="0" smtClean="0"/>
              <a:t>    various digits.</a:t>
            </a:r>
            <a:endParaRPr lang="en" sz="2000" dirty="0"/>
          </a:p>
        </p:txBody>
      </p:sp>
      <p:sp>
        <p:nvSpPr>
          <p:cNvPr id="2" name="AutoShape 2" descr="Displaying axes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214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title"/>
          </p:nvPr>
        </p:nvSpPr>
        <p:spPr>
          <a:xfrm>
            <a:off x="1293613" y="589737"/>
            <a:ext cx="6465002" cy="645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 dirty="0" smtClean="0"/>
              <a:t>Basic Steps</a:t>
            </a:r>
            <a:endParaRPr lang="en" b="1" dirty="0"/>
          </a:p>
        </p:txBody>
      </p:sp>
      <p:sp>
        <p:nvSpPr>
          <p:cNvPr id="457" name="Shape 457"/>
          <p:cNvSpPr/>
          <p:nvPr/>
        </p:nvSpPr>
        <p:spPr>
          <a:xfrm>
            <a:off x="1452320" y="2093195"/>
            <a:ext cx="1522231" cy="957110"/>
          </a:xfrm>
          <a:prstGeom prst="homePlate">
            <a:avLst>
              <a:gd name="adj" fmla="val 30129"/>
            </a:avLst>
          </a:prstGeom>
          <a:noFill/>
          <a:ln w="114300" cap="flat" cmpd="sng">
            <a:solidFill>
              <a:srgbClr val="00E1C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Data Collection</a:t>
            </a:r>
            <a:endParaRPr lang="en" sz="1200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2974551" y="2093195"/>
            <a:ext cx="1551563" cy="957110"/>
          </a:xfrm>
          <a:prstGeom prst="chevron">
            <a:avLst>
              <a:gd name="adj" fmla="val 29853"/>
            </a:avLst>
          </a:prstGeom>
          <a:noFill/>
          <a:ln w="114300" cap="flat" cmpd="sng">
            <a:solidFill>
              <a:srgbClr val="19BBD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Data Pre-processing</a:t>
            </a:r>
            <a:endParaRPr lang="en" sz="1200" dirty="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4526114" y="2093195"/>
            <a:ext cx="1551563" cy="957110"/>
          </a:xfrm>
          <a:prstGeom prst="chevron">
            <a:avLst>
              <a:gd name="adj" fmla="val 29853"/>
            </a:avLst>
          </a:prstGeom>
          <a:noFill/>
          <a:ln w="114300" cap="flat" cmpd="sng">
            <a:solidFill>
              <a:srgbClr val="3292E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 smtClean="0">
                <a:solidFill>
                  <a:srgbClr val="3292E1"/>
                </a:solidFill>
                <a:latin typeface="Muli"/>
                <a:ea typeface="Muli"/>
                <a:cs typeface="Muli"/>
                <a:sym typeface="Muli"/>
              </a:rPr>
              <a:t>Model Training</a:t>
            </a:r>
            <a:endParaRPr lang="en" dirty="0">
              <a:solidFill>
                <a:srgbClr val="3292E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Shape 458"/>
          <p:cNvSpPr/>
          <p:nvPr/>
        </p:nvSpPr>
        <p:spPr>
          <a:xfrm>
            <a:off x="6077677" y="2093195"/>
            <a:ext cx="1551563" cy="957110"/>
          </a:xfrm>
          <a:prstGeom prst="chevron">
            <a:avLst>
              <a:gd name="adj" fmla="val 29853"/>
            </a:avLst>
          </a:prstGeom>
          <a:noFill/>
          <a:ln w="114300" cap="flat" cmpd="sng">
            <a:solidFill>
              <a:srgbClr val="19BBD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Real Time Testing</a:t>
            </a:r>
            <a:endParaRPr lang="en" sz="1200" dirty="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45" y="844658"/>
            <a:ext cx="2000443" cy="3556342"/>
          </a:xfrm>
          <a:prstGeom prst="rect">
            <a:avLst/>
          </a:prstGeom>
        </p:spPr>
      </p:pic>
      <p:sp>
        <p:nvSpPr>
          <p:cNvPr id="509" name="Shape 509"/>
          <p:cNvSpPr/>
          <p:nvPr/>
        </p:nvSpPr>
        <p:spPr>
          <a:xfrm>
            <a:off x="6090968" y="492719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184769"/>
          </a:solidFill>
          <a:ln w="19050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2" name="Shape 512"/>
          <p:cNvSpPr/>
          <p:nvPr/>
        </p:nvSpPr>
        <p:spPr>
          <a:xfrm>
            <a:off x="764398" y="480276"/>
            <a:ext cx="204520" cy="35433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350"/>
          <p:cNvSpPr txBox="1">
            <a:spLocks/>
          </p:cNvSpPr>
          <p:nvPr/>
        </p:nvSpPr>
        <p:spPr>
          <a:xfrm>
            <a:off x="1649069" y="198946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4000" b="1" dirty="0" smtClean="0">
                <a:solidFill>
                  <a:srgbClr val="00B0F0"/>
                </a:solidFill>
                <a:latin typeface="Nixie One" panose="020B0604020202020204" charset="0"/>
              </a:rPr>
              <a:t>Data Collection</a:t>
            </a:r>
            <a:endParaRPr lang="en" sz="4000" b="1" dirty="0">
              <a:solidFill>
                <a:srgbClr val="00B0F0"/>
              </a:solidFill>
              <a:latin typeface="Nixie One" panose="020B0604020202020204" charset="0"/>
            </a:endParaRPr>
          </a:p>
        </p:txBody>
      </p:sp>
      <p:sp>
        <p:nvSpPr>
          <p:cNvPr id="9" name="Shape 351"/>
          <p:cNvSpPr txBox="1">
            <a:spLocks/>
          </p:cNvSpPr>
          <p:nvPr/>
        </p:nvSpPr>
        <p:spPr>
          <a:xfrm>
            <a:off x="1196331" y="1358745"/>
            <a:ext cx="4673601" cy="36246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Tx/>
              <a:buChar char="-"/>
            </a:pPr>
            <a:r>
              <a:rPr lang="en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Muli" panose="020B0604020202020204" charset="0"/>
              </a:rPr>
              <a:t>App named ‘IMU+GPS-Stream’ has been used to collect data.</a:t>
            </a:r>
          </a:p>
          <a:p>
            <a:endParaRPr lang="en" sz="2000" dirty="0" smtClean="0">
              <a:solidFill>
                <a:schemeClr val="accent1">
                  <a:lumMod val="40000"/>
                  <a:lumOff val="60000"/>
                </a:schemeClr>
              </a:solidFill>
              <a:latin typeface="Muli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en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Muli" panose="020B0604020202020204" charset="0"/>
              </a:rPr>
              <a:t>Around 1600 datasets have been collected for digits from 0-9.</a:t>
            </a:r>
          </a:p>
          <a:p>
            <a:pPr marL="342900" indent="-342900">
              <a:buFontTx/>
              <a:buChar char="-"/>
            </a:pPr>
            <a:endParaRPr lang="en" sz="2000" dirty="0">
              <a:solidFill>
                <a:schemeClr val="accent1">
                  <a:lumMod val="40000"/>
                  <a:lumOff val="60000"/>
                </a:schemeClr>
              </a:solidFill>
              <a:latin typeface="Muli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en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Muli" panose="020B0604020202020204" charset="0"/>
              </a:rPr>
              <a:t>App gives 100 readings of acceleration in X,Y and Z directions in 1 second.</a:t>
            </a:r>
          </a:p>
          <a:p>
            <a:pPr marL="342900" indent="-342900">
              <a:buFontTx/>
              <a:buChar char="-"/>
            </a:pPr>
            <a:endParaRPr lang="en" sz="2000" dirty="0">
              <a:solidFill>
                <a:schemeClr val="accent1">
                  <a:lumMod val="40000"/>
                  <a:lumOff val="60000"/>
                </a:schemeClr>
              </a:solidFill>
              <a:latin typeface="Muli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e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Muli" panose="020B0604020202020204" charset="0"/>
              </a:rPr>
              <a:t>A</a:t>
            </a:r>
            <a:r>
              <a:rPr lang="en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Muli" panose="020B0604020202020204" charset="0"/>
              </a:rPr>
              <a:t>nalysis is done in X-Y Plane.</a:t>
            </a:r>
            <a:endParaRPr lang="en" sz="2000" dirty="0">
              <a:solidFill>
                <a:schemeClr val="accent1">
                  <a:lumMod val="40000"/>
                  <a:lumOff val="60000"/>
                </a:schemeClr>
              </a:solidFill>
              <a:latin typeface="Muli" panose="020B0604020202020204" charset="0"/>
            </a:endParaRPr>
          </a:p>
          <a:p>
            <a:pPr marL="342900" indent="-342900">
              <a:buFontTx/>
              <a:buChar char="-"/>
            </a:pPr>
            <a:endParaRPr lang="en" sz="2000" dirty="0" smtClean="0">
              <a:solidFill>
                <a:schemeClr val="accent1">
                  <a:lumMod val="40000"/>
                  <a:lumOff val="60000"/>
                </a:schemeClr>
              </a:solidFill>
              <a:latin typeface="Muli" panose="020B0604020202020204" charset="0"/>
            </a:endParaRPr>
          </a:p>
          <a:p>
            <a:pPr marL="342900" indent="-342900">
              <a:buFontTx/>
              <a:buChar char="-"/>
            </a:pPr>
            <a:endParaRPr lang="en" sz="2000" dirty="0" smtClean="0">
              <a:solidFill>
                <a:schemeClr val="accent1">
                  <a:lumMod val="40000"/>
                  <a:lumOff val="60000"/>
                </a:schemeClr>
              </a:solidFill>
              <a:latin typeface="Muli" panose="020B0604020202020204" charset="0"/>
            </a:endParaRPr>
          </a:p>
          <a:p>
            <a:pPr marL="342900" indent="-342900">
              <a:buFontTx/>
              <a:buChar char="-"/>
            </a:pPr>
            <a:endParaRPr lang="en" sz="2000" dirty="0" smtClean="0">
              <a:solidFill>
                <a:schemeClr val="accent1">
                  <a:lumMod val="40000"/>
                  <a:lumOff val="60000"/>
                </a:schemeClr>
              </a:solidFill>
              <a:latin typeface="Muli" panose="020B0604020202020204" charset="0"/>
            </a:endParaRPr>
          </a:p>
          <a:p>
            <a:endParaRPr lang="en" sz="2000" dirty="0" smtClean="0">
              <a:solidFill>
                <a:schemeClr val="accent1">
                  <a:lumMod val="40000"/>
                  <a:lumOff val="60000"/>
                </a:schemeClr>
              </a:solidFill>
              <a:latin typeface="Muli" panose="020B0604020202020204" charset="0"/>
            </a:endParaRPr>
          </a:p>
          <a:p>
            <a:r>
              <a:rPr lang="en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Muli" panose="020B0604020202020204" charset="0"/>
              </a:rPr>
              <a:t> </a:t>
            </a:r>
          </a:p>
          <a:p>
            <a:endParaRPr lang="en" sz="2000" dirty="0" smtClean="0">
              <a:solidFill>
                <a:schemeClr val="accent1">
                  <a:lumMod val="40000"/>
                  <a:lumOff val="60000"/>
                </a:schemeClr>
              </a:solidFill>
              <a:latin typeface="Muli" panose="020B0604020202020204" charset="0"/>
            </a:endParaRPr>
          </a:p>
          <a:p>
            <a:endParaRPr lang="en" sz="2000" dirty="0">
              <a:solidFill>
                <a:schemeClr val="accent1">
                  <a:lumMod val="40000"/>
                  <a:lumOff val="60000"/>
                </a:schemeClr>
              </a:solidFill>
              <a:latin typeface="Muli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0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/>
        </p:nvSpPr>
        <p:spPr>
          <a:xfrm>
            <a:off x="764398" y="480276"/>
            <a:ext cx="204520" cy="35433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350"/>
          <p:cNvSpPr txBox="1">
            <a:spLocks/>
          </p:cNvSpPr>
          <p:nvPr/>
        </p:nvSpPr>
        <p:spPr>
          <a:xfrm>
            <a:off x="2709332" y="0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4000" b="1" dirty="0" smtClean="0">
                <a:solidFill>
                  <a:srgbClr val="00B0F0"/>
                </a:solidFill>
                <a:latin typeface="Nixie One" panose="020B0604020202020204" charset="0"/>
              </a:rPr>
              <a:t>Data Collection</a:t>
            </a:r>
            <a:endParaRPr lang="en" sz="4000" b="1" dirty="0">
              <a:solidFill>
                <a:srgbClr val="00B0F0"/>
              </a:solidFill>
              <a:latin typeface="Nixie One" panose="020B0604020202020204" charset="0"/>
            </a:endParaRPr>
          </a:p>
        </p:txBody>
      </p:sp>
      <p:sp>
        <p:nvSpPr>
          <p:cNvPr id="9" name="Shape 351"/>
          <p:cNvSpPr txBox="1">
            <a:spLocks/>
          </p:cNvSpPr>
          <p:nvPr/>
        </p:nvSpPr>
        <p:spPr>
          <a:xfrm>
            <a:off x="372532" y="1354667"/>
            <a:ext cx="4673601" cy="36246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sz="2000" dirty="0">
              <a:solidFill>
                <a:schemeClr val="accent1">
                  <a:lumMod val="40000"/>
                  <a:lumOff val="60000"/>
                </a:schemeClr>
              </a:solidFill>
              <a:latin typeface="Muli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865633" y="-17741599"/>
            <a:ext cx="14628571" cy="109714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766" y="1159799"/>
            <a:ext cx="6705600" cy="390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6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786</Words>
  <Application>Microsoft Office PowerPoint</Application>
  <PresentationFormat>On-screen Show (16:9)</PresentationFormat>
  <Paragraphs>203</Paragraphs>
  <Slides>32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Agency FB</vt:lpstr>
      <vt:lpstr>Nixie One</vt:lpstr>
      <vt:lpstr>Helvetica Neue</vt:lpstr>
      <vt:lpstr>Calibri</vt:lpstr>
      <vt:lpstr>Arial</vt:lpstr>
      <vt:lpstr>Cambria Math</vt:lpstr>
      <vt:lpstr>Muli</vt:lpstr>
      <vt:lpstr>Imogen template</vt:lpstr>
      <vt:lpstr>PowerPoint Presentation</vt:lpstr>
      <vt:lpstr>PowerPoint Presentation</vt:lpstr>
      <vt:lpstr>PowerPoint Presentation</vt:lpstr>
      <vt:lpstr>Hello!</vt:lpstr>
      <vt:lpstr>Our Project</vt:lpstr>
      <vt:lpstr>Our Project</vt:lpstr>
      <vt:lpstr>Basic Steps</vt:lpstr>
      <vt:lpstr>PowerPoint Presentation</vt:lpstr>
      <vt:lpstr>PowerPoint Presentation</vt:lpstr>
      <vt:lpstr>Data Cleaning</vt:lpstr>
      <vt:lpstr>PowerPoint Presentation</vt:lpstr>
      <vt:lpstr>PowerPoint Presentation</vt:lpstr>
      <vt:lpstr>PowerPoint Presentation</vt:lpstr>
      <vt:lpstr>Feature extraction</vt:lpstr>
      <vt:lpstr>Feature extraction</vt:lpstr>
      <vt:lpstr>Feature extraction</vt:lpstr>
      <vt:lpstr>Model Training</vt:lpstr>
      <vt:lpstr>Decision Tree</vt:lpstr>
      <vt:lpstr>K-nearest neighbours</vt:lpstr>
      <vt:lpstr>Logistic Regression</vt:lpstr>
      <vt:lpstr>SVM(Support Vector Machine)</vt:lpstr>
      <vt:lpstr>ANN(Artificial Neural Network)</vt:lpstr>
      <vt:lpstr>Extreme Gradient Boosting(XGB)</vt:lpstr>
      <vt:lpstr>Model Performance</vt:lpstr>
      <vt:lpstr>     Why do you think XGBoost is the best technique  for this particular problem? </vt:lpstr>
      <vt:lpstr>Real Time Testing</vt:lpstr>
      <vt:lpstr>Programming Tools Used</vt:lpstr>
      <vt:lpstr>PowerPoint Presentation</vt:lpstr>
      <vt:lpstr>PowerPoint Presentation</vt:lpstr>
      <vt:lpstr>version to text while writing  </vt:lpstr>
      <vt:lpstr>References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Sanat</dc:creator>
  <cp:lastModifiedBy>Sanat Kumar Saha</cp:lastModifiedBy>
  <cp:revision>37</cp:revision>
  <dcterms:modified xsi:type="dcterms:W3CDTF">2017-04-16T08:10:13Z</dcterms:modified>
</cp:coreProperties>
</file>